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0" r:id="rId3"/>
    <p:sldId id="282" r:id="rId4"/>
    <p:sldId id="271" r:id="rId5"/>
    <p:sldId id="284" r:id="rId6"/>
    <p:sldId id="28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hyperlink" Target="https://takzdam.pl/kalkulator-punktow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hyperlink" Target="https://takzdam.pl/kalkulator-punktow/" TargetMode="External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6DFA9-41F4-4453-A159-84DC7CADA2A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13E03A6-CA2A-4FFB-91F4-B247D636C38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Kalkulator punktów do szkoły średniej</a:t>
          </a:r>
          <a:endParaRPr lang="en-US"/>
        </a:p>
      </dgm:t>
    </dgm:pt>
    <dgm:pt modelId="{3037B2F7-08BB-4BE9-B6DF-AC45FEB4DAF5}" type="parTrans" cxnId="{A9B6F1A8-CC70-4B57-A4AF-4FE69CE0936C}">
      <dgm:prSet/>
      <dgm:spPr/>
      <dgm:t>
        <a:bodyPr/>
        <a:lstStyle/>
        <a:p>
          <a:endParaRPr lang="en-US"/>
        </a:p>
      </dgm:t>
    </dgm:pt>
    <dgm:pt modelId="{3554CB2D-588F-45E3-9FBD-ED82AA130F5D}" type="sibTrans" cxnId="{A9B6F1A8-CC70-4B57-A4AF-4FE69CE0936C}">
      <dgm:prSet/>
      <dgm:spPr/>
      <dgm:t>
        <a:bodyPr/>
        <a:lstStyle/>
        <a:p>
          <a:endParaRPr lang="en-US"/>
        </a:p>
      </dgm:t>
    </dgm:pt>
    <dgm:pt modelId="{132E10CA-A19B-4BAF-81EE-CDE00E82932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 u="sng">
              <a:hlinkClick xmlns:r="http://schemas.openxmlformats.org/officeDocument/2006/relationships" r:id="rId1"/>
            </a:rPr>
            <a:t>https://takzdam.pl/kalkulator-punktow/</a:t>
          </a:r>
          <a:endParaRPr lang="en-US"/>
        </a:p>
      </dgm:t>
    </dgm:pt>
    <dgm:pt modelId="{DC32516E-B9B4-4D92-BBA9-0C60D2206A66}" type="parTrans" cxnId="{9DAEC826-72B2-4615-A07A-212BEA963A91}">
      <dgm:prSet/>
      <dgm:spPr/>
      <dgm:t>
        <a:bodyPr/>
        <a:lstStyle/>
        <a:p>
          <a:endParaRPr lang="en-US"/>
        </a:p>
      </dgm:t>
    </dgm:pt>
    <dgm:pt modelId="{CCD97150-2DE0-494C-BDC2-1AE794846ECE}" type="sibTrans" cxnId="{9DAEC826-72B2-4615-A07A-212BEA963A91}">
      <dgm:prSet/>
      <dgm:spPr/>
      <dgm:t>
        <a:bodyPr/>
        <a:lstStyle/>
        <a:p>
          <a:endParaRPr lang="en-US"/>
        </a:p>
      </dgm:t>
    </dgm:pt>
    <dgm:pt modelId="{5DEBF482-8E74-4717-9246-2EA24E1A1499}" type="pres">
      <dgm:prSet presAssocID="{5236DFA9-41F4-4453-A159-84DC7CADA2AD}" presName="root" presStyleCnt="0">
        <dgm:presLayoutVars>
          <dgm:dir/>
          <dgm:resizeHandles val="exact"/>
        </dgm:presLayoutVars>
      </dgm:prSet>
      <dgm:spPr/>
    </dgm:pt>
    <dgm:pt modelId="{F30465A4-DF81-4AD1-A42E-3AA7495AA5A7}" type="pres">
      <dgm:prSet presAssocID="{B13E03A6-CA2A-4FFB-91F4-B247D636C388}" presName="compNode" presStyleCnt="0"/>
      <dgm:spPr/>
    </dgm:pt>
    <dgm:pt modelId="{2EF9DD8A-EE87-4626-A6A3-24249F37124E}" type="pres">
      <dgm:prSet presAssocID="{B13E03A6-CA2A-4FFB-91F4-B247D636C388}" presName="iconBgRect" presStyleLbl="bgShp" presStyleIdx="0" presStyleCnt="2"/>
      <dgm:spPr/>
    </dgm:pt>
    <dgm:pt modelId="{27001A3F-4431-4839-82CE-CBDE3A502298}" type="pres">
      <dgm:prSet presAssocID="{B13E03A6-CA2A-4FFB-91F4-B247D636C388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lkulator"/>
        </a:ext>
      </dgm:extLst>
    </dgm:pt>
    <dgm:pt modelId="{E475380E-909A-44F8-9521-0AF3AA4C8C4B}" type="pres">
      <dgm:prSet presAssocID="{B13E03A6-CA2A-4FFB-91F4-B247D636C388}" presName="spaceRect" presStyleCnt="0"/>
      <dgm:spPr/>
    </dgm:pt>
    <dgm:pt modelId="{4DACE74E-8C80-483F-8A02-11F2D810B0CE}" type="pres">
      <dgm:prSet presAssocID="{B13E03A6-CA2A-4FFB-91F4-B247D636C388}" presName="textRect" presStyleLbl="revTx" presStyleIdx="0" presStyleCnt="2">
        <dgm:presLayoutVars>
          <dgm:chMax val="1"/>
          <dgm:chPref val="1"/>
        </dgm:presLayoutVars>
      </dgm:prSet>
      <dgm:spPr/>
    </dgm:pt>
    <dgm:pt modelId="{FB8F4ABA-DCEA-4EE6-BB05-26F1A9C046EF}" type="pres">
      <dgm:prSet presAssocID="{3554CB2D-588F-45E3-9FBD-ED82AA130F5D}" presName="sibTrans" presStyleCnt="0"/>
      <dgm:spPr/>
    </dgm:pt>
    <dgm:pt modelId="{FCC9474A-59EB-4D5D-B0AB-F5BF8BFC45AA}" type="pres">
      <dgm:prSet presAssocID="{132E10CA-A19B-4BAF-81EE-CDE00E829320}" presName="compNode" presStyleCnt="0"/>
      <dgm:spPr/>
    </dgm:pt>
    <dgm:pt modelId="{0EE4B519-5A20-4545-B3B8-BB5E16CEDBD9}" type="pres">
      <dgm:prSet presAssocID="{132E10CA-A19B-4BAF-81EE-CDE00E829320}" presName="iconBgRect" presStyleLbl="bgShp" presStyleIdx="1" presStyleCnt="2"/>
      <dgm:spPr/>
    </dgm:pt>
    <dgm:pt modelId="{7DE36688-661D-43D6-A69A-D4784B089DEB}" type="pres">
      <dgm:prSet presAssocID="{132E10CA-A19B-4BAF-81EE-CDE00E829320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591CBD93-3DBF-4EE7-982D-15BC0F4CC59B}" type="pres">
      <dgm:prSet presAssocID="{132E10CA-A19B-4BAF-81EE-CDE00E829320}" presName="spaceRect" presStyleCnt="0"/>
      <dgm:spPr/>
    </dgm:pt>
    <dgm:pt modelId="{D5FCACBB-A7DC-4B01-9EFF-DE0A5CEFDDB2}" type="pres">
      <dgm:prSet presAssocID="{132E10CA-A19B-4BAF-81EE-CDE00E82932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DAEC826-72B2-4615-A07A-212BEA963A91}" srcId="{5236DFA9-41F4-4453-A159-84DC7CADA2AD}" destId="{132E10CA-A19B-4BAF-81EE-CDE00E829320}" srcOrd="1" destOrd="0" parTransId="{DC32516E-B9B4-4D92-BBA9-0C60D2206A66}" sibTransId="{CCD97150-2DE0-494C-BDC2-1AE794846ECE}"/>
    <dgm:cxn modelId="{DC84123D-789C-4EB6-9C59-7613816E1AE8}" type="presOf" srcId="{B13E03A6-CA2A-4FFB-91F4-B247D636C388}" destId="{4DACE74E-8C80-483F-8A02-11F2D810B0CE}" srcOrd="0" destOrd="0" presId="urn:microsoft.com/office/officeart/2018/5/layout/IconCircleLabelList"/>
    <dgm:cxn modelId="{24DEAF40-640D-44F4-866F-ABD69709FD07}" type="presOf" srcId="{132E10CA-A19B-4BAF-81EE-CDE00E829320}" destId="{D5FCACBB-A7DC-4B01-9EFF-DE0A5CEFDDB2}" srcOrd="0" destOrd="0" presId="urn:microsoft.com/office/officeart/2018/5/layout/IconCircleLabelList"/>
    <dgm:cxn modelId="{A9B6F1A8-CC70-4B57-A4AF-4FE69CE0936C}" srcId="{5236DFA9-41F4-4453-A159-84DC7CADA2AD}" destId="{B13E03A6-CA2A-4FFB-91F4-B247D636C388}" srcOrd="0" destOrd="0" parTransId="{3037B2F7-08BB-4BE9-B6DF-AC45FEB4DAF5}" sibTransId="{3554CB2D-588F-45E3-9FBD-ED82AA130F5D}"/>
    <dgm:cxn modelId="{BD8C45C3-837D-4515-A00A-24F111BC23E0}" type="presOf" srcId="{5236DFA9-41F4-4453-A159-84DC7CADA2AD}" destId="{5DEBF482-8E74-4717-9246-2EA24E1A1499}" srcOrd="0" destOrd="0" presId="urn:microsoft.com/office/officeart/2018/5/layout/IconCircleLabelList"/>
    <dgm:cxn modelId="{D71EC67F-00FC-4520-B9AD-90AFB001DDB9}" type="presParOf" srcId="{5DEBF482-8E74-4717-9246-2EA24E1A1499}" destId="{F30465A4-DF81-4AD1-A42E-3AA7495AA5A7}" srcOrd="0" destOrd="0" presId="urn:microsoft.com/office/officeart/2018/5/layout/IconCircleLabelList"/>
    <dgm:cxn modelId="{3FC8598E-A535-45EB-947E-96444018A3A7}" type="presParOf" srcId="{F30465A4-DF81-4AD1-A42E-3AA7495AA5A7}" destId="{2EF9DD8A-EE87-4626-A6A3-24249F37124E}" srcOrd="0" destOrd="0" presId="urn:microsoft.com/office/officeart/2018/5/layout/IconCircleLabelList"/>
    <dgm:cxn modelId="{F1E0CBEE-7A84-468E-BF1B-543E2CB950F2}" type="presParOf" srcId="{F30465A4-DF81-4AD1-A42E-3AA7495AA5A7}" destId="{27001A3F-4431-4839-82CE-CBDE3A502298}" srcOrd="1" destOrd="0" presId="urn:microsoft.com/office/officeart/2018/5/layout/IconCircleLabelList"/>
    <dgm:cxn modelId="{2D105E12-231A-43DA-B200-B0B45B2724EE}" type="presParOf" srcId="{F30465A4-DF81-4AD1-A42E-3AA7495AA5A7}" destId="{E475380E-909A-44F8-9521-0AF3AA4C8C4B}" srcOrd="2" destOrd="0" presId="urn:microsoft.com/office/officeart/2018/5/layout/IconCircleLabelList"/>
    <dgm:cxn modelId="{FC4B7BDB-85AE-4EFE-BA24-F7557C14B1E6}" type="presParOf" srcId="{F30465A4-DF81-4AD1-A42E-3AA7495AA5A7}" destId="{4DACE74E-8C80-483F-8A02-11F2D810B0CE}" srcOrd="3" destOrd="0" presId="urn:microsoft.com/office/officeart/2018/5/layout/IconCircleLabelList"/>
    <dgm:cxn modelId="{56DFDF93-D1BE-4059-B494-1B0AA79C93A7}" type="presParOf" srcId="{5DEBF482-8E74-4717-9246-2EA24E1A1499}" destId="{FB8F4ABA-DCEA-4EE6-BB05-26F1A9C046EF}" srcOrd="1" destOrd="0" presId="urn:microsoft.com/office/officeart/2018/5/layout/IconCircleLabelList"/>
    <dgm:cxn modelId="{B5AEEDAB-05E7-44D3-98E2-C05439078679}" type="presParOf" srcId="{5DEBF482-8E74-4717-9246-2EA24E1A1499}" destId="{FCC9474A-59EB-4D5D-B0AB-F5BF8BFC45AA}" srcOrd="2" destOrd="0" presId="urn:microsoft.com/office/officeart/2018/5/layout/IconCircleLabelList"/>
    <dgm:cxn modelId="{345A52B0-025E-4583-968B-E36BAE7DABAC}" type="presParOf" srcId="{FCC9474A-59EB-4D5D-B0AB-F5BF8BFC45AA}" destId="{0EE4B519-5A20-4545-B3B8-BB5E16CEDBD9}" srcOrd="0" destOrd="0" presId="urn:microsoft.com/office/officeart/2018/5/layout/IconCircleLabelList"/>
    <dgm:cxn modelId="{EBE1037B-C645-4546-A420-A327EAF9A964}" type="presParOf" srcId="{FCC9474A-59EB-4D5D-B0AB-F5BF8BFC45AA}" destId="{7DE36688-661D-43D6-A69A-D4784B089DEB}" srcOrd="1" destOrd="0" presId="urn:microsoft.com/office/officeart/2018/5/layout/IconCircleLabelList"/>
    <dgm:cxn modelId="{EFC0F8ED-FE92-4E09-A4E6-6F41177BC1DF}" type="presParOf" srcId="{FCC9474A-59EB-4D5D-B0AB-F5BF8BFC45AA}" destId="{591CBD93-3DBF-4EE7-982D-15BC0F4CC59B}" srcOrd="2" destOrd="0" presId="urn:microsoft.com/office/officeart/2018/5/layout/IconCircleLabelList"/>
    <dgm:cxn modelId="{FD1DD5FF-692C-4816-B142-5BAE72E82550}" type="presParOf" srcId="{FCC9474A-59EB-4D5D-B0AB-F5BF8BFC45AA}" destId="{D5FCACBB-A7DC-4B01-9EFF-DE0A5CEFDDB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CF689C-8D85-4365-BDAA-CC3AF7173042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A525F04-76CC-4786-8DE6-C2FAAD30DA18}">
      <dgm:prSet/>
      <dgm:spPr/>
      <dgm:t>
        <a:bodyPr/>
        <a:lstStyle/>
        <a:p>
          <a:pPr>
            <a:defRPr cap="all"/>
          </a:pPr>
          <a:r>
            <a:rPr lang="pl-PL"/>
            <a:t>Najważniejsze przy wyborze liceum wydają się być po pierwsze zainteresowania ucznia, po drugie zrównoważony nacisk na nauczanie wszystkich przedmiotów w szkole, co prowadzi do zwiększenia kompetencji uczniów.</a:t>
          </a:r>
          <a:endParaRPr lang="en-US"/>
        </a:p>
      </dgm:t>
    </dgm:pt>
    <dgm:pt modelId="{853A184B-ABE9-4B03-8FBE-5F30DF40FAA7}" type="parTrans" cxnId="{75A01F56-8C20-43E0-9E22-183DF0ADD0E9}">
      <dgm:prSet/>
      <dgm:spPr/>
      <dgm:t>
        <a:bodyPr/>
        <a:lstStyle/>
        <a:p>
          <a:endParaRPr lang="en-US"/>
        </a:p>
      </dgm:t>
    </dgm:pt>
    <dgm:pt modelId="{1C409C09-8092-4B5C-947C-29E58A6976CB}" type="sibTrans" cxnId="{75A01F56-8C20-43E0-9E22-183DF0ADD0E9}">
      <dgm:prSet/>
      <dgm:spPr/>
      <dgm:t>
        <a:bodyPr/>
        <a:lstStyle/>
        <a:p>
          <a:endParaRPr lang="en-US"/>
        </a:p>
      </dgm:t>
    </dgm:pt>
    <dgm:pt modelId="{C8E79EC4-E22D-449D-8714-DC3B9F4E281C}">
      <dgm:prSet/>
      <dgm:spPr/>
      <dgm:t>
        <a:bodyPr/>
        <a:lstStyle/>
        <a:p>
          <a:pPr>
            <a:defRPr cap="all"/>
          </a:pPr>
          <a:r>
            <a:rPr lang="pl-PL"/>
            <a:t>Pomyślcie też o pozornie prozaicznych czynnikach, takich jak prosty dojazd do wybranej szkoły, oferta sportowa i wyposażenie danej placówki. Połowę sukcesu w nauce zapewni uczniom dobre samopoczucie i zadowolenie ze szkoły, do której trafili.</a:t>
          </a:r>
          <a:endParaRPr lang="en-US"/>
        </a:p>
      </dgm:t>
    </dgm:pt>
    <dgm:pt modelId="{36025B59-D625-4299-964E-AE4949347267}" type="parTrans" cxnId="{79CE3462-B801-4604-A78F-BDAA2C1F8D5D}">
      <dgm:prSet/>
      <dgm:spPr/>
      <dgm:t>
        <a:bodyPr/>
        <a:lstStyle/>
        <a:p>
          <a:endParaRPr lang="en-US"/>
        </a:p>
      </dgm:t>
    </dgm:pt>
    <dgm:pt modelId="{01496370-24A2-43CC-A279-FA00CE29B988}" type="sibTrans" cxnId="{79CE3462-B801-4604-A78F-BDAA2C1F8D5D}">
      <dgm:prSet/>
      <dgm:spPr/>
      <dgm:t>
        <a:bodyPr/>
        <a:lstStyle/>
        <a:p>
          <a:endParaRPr lang="en-US"/>
        </a:p>
      </dgm:t>
    </dgm:pt>
    <dgm:pt modelId="{B354A6F5-7241-4731-8422-C5F7157DEB95}" type="pres">
      <dgm:prSet presAssocID="{4FCF689C-8D85-4365-BDAA-CC3AF7173042}" presName="root" presStyleCnt="0">
        <dgm:presLayoutVars>
          <dgm:dir/>
          <dgm:resizeHandles val="exact"/>
        </dgm:presLayoutVars>
      </dgm:prSet>
      <dgm:spPr/>
    </dgm:pt>
    <dgm:pt modelId="{1CA03760-0942-4081-8B54-BEDF57CD19C2}" type="pres">
      <dgm:prSet presAssocID="{CA525F04-76CC-4786-8DE6-C2FAAD30DA18}" presName="compNode" presStyleCnt="0"/>
      <dgm:spPr/>
    </dgm:pt>
    <dgm:pt modelId="{B81D49C3-F3D0-43A4-9B3B-0CF44E397A00}" type="pres">
      <dgm:prSet presAssocID="{CA525F04-76CC-4786-8DE6-C2FAAD30DA18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4F630ECC-ED37-4592-A6F4-780D00D5B884}" type="pres">
      <dgm:prSet presAssocID="{CA525F04-76CC-4786-8DE6-C2FAAD30DA1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asa"/>
        </a:ext>
      </dgm:extLst>
    </dgm:pt>
    <dgm:pt modelId="{B2496CD9-4875-4806-AF0C-DEB8F584C995}" type="pres">
      <dgm:prSet presAssocID="{CA525F04-76CC-4786-8DE6-C2FAAD30DA18}" presName="spaceRect" presStyleCnt="0"/>
      <dgm:spPr/>
    </dgm:pt>
    <dgm:pt modelId="{EBE229A3-77DC-47ED-AC73-EF3437C0F5B8}" type="pres">
      <dgm:prSet presAssocID="{CA525F04-76CC-4786-8DE6-C2FAAD30DA18}" presName="textRect" presStyleLbl="revTx" presStyleIdx="0" presStyleCnt="2">
        <dgm:presLayoutVars>
          <dgm:chMax val="1"/>
          <dgm:chPref val="1"/>
        </dgm:presLayoutVars>
      </dgm:prSet>
      <dgm:spPr/>
    </dgm:pt>
    <dgm:pt modelId="{BD67D875-3DB6-43BE-B822-86D823A09130}" type="pres">
      <dgm:prSet presAssocID="{1C409C09-8092-4B5C-947C-29E58A6976CB}" presName="sibTrans" presStyleCnt="0"/>
      <dgm:spPr/>
    </dgm:pt>
    <dgm:pt modelId="{5045B6FD-429C-480B-ABA2-E1E908A710B7}" type="pres">
      <dgm:prSet presAssocID="{C8E79EC4-E22D-449D-8714-DC3B9F4E281C}" presName="compNode" presStyleCnt="0"/>
      <dgm:spPr/>
    </dgm:pt>
    <dgm:pt modelId="{2779C842-1DFD-44E8-A4CD-4C63E3ABFD05}" type="pres">
      <dgm:prSet presAssocID="{C8E79EC4-E22D-449D-8714-DC3B9F4E281C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897BF011-2CC2-4E34-8381-73B8E664F9F4}" type="pres">
      <dgm:prSet presAssocID="{C8E79EC4-E22D-449D-8714-DC3B9F4E281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zkoła"/>
        </a:ext>
      </dgm:extLst>
    </dgm:pt>
    <dgm:pt modelId="{4779B790-9B49-409F-985A-32B32BD1025F}" type="pres">
      <dgm:prSet presAssocID="{C8E79EC4-E22D-449D-8714-DC3B9F4E281C}" presName="spaceRect" presStyleCnt="0"/>
      <dgm:spPr/>
    </dgm:pt>
    <dgm:pt modelId="{6626B735-38EB-4C24-A5A7-03C0991F37DA}" type="pres">
      <dgm:prSet presAssocID="{C8E79EC4-E22D-449D-8714-DC3B9F4E281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7ADFA26-4D1C-4C2F-9873-C5071C599CA8}" type="presOf" srcId="{4FCF689C-8D85-4365-BDAA-CC3AF7173042}" destId="{B354A6F5-7241-4731-8422-C5F7157DEB95}" srcOrd="0" destOrd="0" presId="urn:microsoft.com/office/officeart/2018/5/layout/IconLeafLabelList"/>
    <dgm:cxn modelId="{79CE3462-B801-4604-A78F-BDAA2C1F8D5D}" srcId="{4FCF689C-8D85-4365-BDAA-CC3AF7173042}" destId="{C8E79EC4-E22D-449D-8714-DC3B9F4E281C}" srcOrd="1" destOrd="0" parTransId="{36025B59-D625-4299-964E-AE4949347267}" sibTransId="{01496370-24A2-43CC-A279-FA00CE29B988}"/>
    <dgm:cxn modelId="{75A01F56-8C20-43E0-9E22-183DF0ADD0E9}" srcId="{4FCF689C-8D85-4365-BDAA-CC3AF7173042}" destId="{CA525F04-76CC-4786-8DE6-C2FAAD30DA18}" srcOrd="0" destOrd="0" parTransId="{853A184B-ABE9-4B03-8FBE-5F30DF40FAA7}" sibTransId="{1C409C09-8092-4B5C-947C-29E58A6976CB}"/>
    <dgm:cxn modelId="{DE16DB8A-F6B1-4768-A7EE-47DB80A441DA}" type="presOf" srcId="{C8E79EC4-E22D-449D-8714-DC3B9F4E281C}" destId="{6626B735-38EB-4C24-A5A7-03C0991F37DA}" srcOrd="0" destOrd="0" presId="urn:microsoft.com/office/officeart/2018/5/layout/IconLeafLabelList"/>
    <dgm:cxn modelId="{8ADE29C1-1791-4AFA-B665-DE4A09B80BEE}" type="presOf" srcId="{CA525F04-76CC-4786-8DE6-C2FAAD30DA18}" destId="{EBE229A3-77DC-47ED-AC73-EF3437C0F5B8}" srcOrd="0" destOrd="0" presId="urn:microsoft.com/office/officeart/2018/5/layout/IconLeafLabelList"/>
    <dgm:cxn modelId="{15CDB90D-7D98-40E8-A9BB-9158ED5DD5D0}" type="presParOf" srcId="{B354A6F5-7241-4731-8422-C5F7157DEB95}" destId="{1CA03760-0942-4081-8B54-BEDF57CD19C2}" srcOrd="0" destOrd="0" presId="urn:microsoft.com/office/officeart/2018/5/layout/IconLeafLabelList"/>
    <dgm:cxn modelId="{C96B3F5E-0BE8-42C7-A2F5-2872ADC67FB2}" type="presParOf" srcId="{1CA03760-0942-4081-8B54-BEDF57CD19C2}" destId="{B81D49C3-F3D0-43A4-9B3B-0CF44E397A00}" srcOrd="0" destOrd="0" presId="urn:microsoft.com/office/officeart/2018/5/layout/IconLeafLabelList"/>
    <dgm:cxn modelId="{F492B8F6-CE25-4D11-9549-4397446DC54D}" type="presParOf" srcId="{1CA03760-0942-4081-8B54-BEDF57CD19C2}" destId="{4F630ECC-ED37-4592-A6F4-780D00D5B884}" srcOrd="1" destOrd="0" presId="urn:microsoft.com/office/officeart/2018/5/layout/IconLeafLabelList"/>
    <dgm:cxn modelId="{07591A0B-2573-4932-8489-8BFA7CE0B883}" type="presParOf" srcId="{1CA03760-0942-4081-8B54-BEDF57CD19C2}" destId="{B2496CD9-4875-4806-AF0C-DEB8F584C995}" srcOrd="2" destOrd="0" presId="urn:microsoft.com/office/officeart/2018/5/layout/IconLeafLabelList"/>
    <dgm:cxn modelId="{ECBB9A94-ED7C-4F6B-9CF8-6D047B254785}" type="presParOf" srcId="{1CA03760-0942-4081-8B54-BEDF57CD19C2}" destId="{EBE229A3-77DC-47ED-AC73-EF3437C0F5B8}" srcOrd="3" destOrd="0" presId="urn:microsoft.com/office/officeart/2018/5/layout/IconLeafLabelList"/>
    <dgm:cxn modelId="{EFC5E22A-8020-4966-9D25-FEB94B4BD92E}" type="presParOf" srcId="{B354A6F5-7241-4731-8422-C5F7157DEB95}" destId="{BD67D875-3DB6-43BE-B822-86D823A09130}" srcOrd="1" destOrd="0" presId="urn:microsoft.com/office/officeart/2018/5/layout/IconLeafLabelList"/>
    <dgm:cxn modelId="{5706BC92-B9B8-47B3-9555-77206ADE0148}" type="presParOf" srcId="{B354A6F5-7241-4731-8422-C5F7157DEB95}" destId="{5045B6FD-429C-480B-ABA2-E1E908A710B7}" srcOrd="2" destOrd="0" presId="urn:microsoft.com/office/officeart/2018/5/layout/IconLeafLabelList"/>
    <dgm:cxn modelId="{C2A303BA-E7E1-49B6-B7F8-4E38032FB828}" type="presParOf" srcId="{5045B6FD-429C-480B-ABA2-E1E908A710B7}" destId="{2779C842-1DFD-44E8-A4CD-4C63E3ABFD05}" srcOrd="0" destOrd="0" presId="urn:microsoft.com/office/officeart/2018/5/layout/IconLeafLabelList"/>
    <dgm:cxn modelId="{4686D3A8-8636-49BC-BDAA-AABE4DB349E0}" type="presParOf" srcId="{5045B6FD-429C-480B-ABA2-E1E908A710B7}" destId="{897BF011-2CC2-4E34-8381-73B8E664F9F4}" srcOrd="1" destOrd="0" presId="urn:microsoft.com/office/officeart/2018/5/layout/IconLeafLabelList"/>
    <dgm:cxn modelId="{FBBB7429-E8B3-43C8-9F02-9916BC2ED8AF}" type="presParOf" srcId="{5045B6FD-429C-480B-ABA2-E1E908A710B7}" destId="{4779B790-9B49-409F-985A-32B32BD1025F}" srcOrd="2" destOrd="0" presId="urn:microsoft.com/office/officeart/2018/5/layout/IconLeafLabelList"/>
    <dgm:cxn modelId="{639CC930-B5D8-41B3-AE61-DD46E34FC1A7}" type="presParOf" srcId="{5045B6FD-429C-480B-ABA2-E1E908A710B7}" destId="{6626B735-38EB-4C24-A5A7-03C0991F37D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9DD8A-EE87-4626-A6A3-24249F37124E}">
      <dsp:nvSpPr>
        <dsp:cNvPr id="0" name=""/>
        <dsp:cNvSpPr/>
      </dsp:nvSpPr>
      <dsp:spPr>
        <a:xfrm>
          <a:off x="2040228" y="467711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01A3F-4431-4839-82CE-CBDE3A502298}">
      <dsp:nvSpPr>
        <dsp:cNvPr id="0" name=""/>
        <dsp:cNvSpPr/>
      </dsp:nvSpPr>
      <dsp:spPr>
        <a:xfrm>
          <a:off x="2508228" y="93571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CE74E-8C80-483F-8A02-11F2D810B0CE}">
      <dsp:nvSpPr>
        <dsp:cNvPr id="0" name=""/>
        <dsp:cNvSpPr/>
      </dsp:nvSpPr>
      <dsp:spPr>
        <a:xfrm>
          <a:off x="1338228" y="334771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900" kern="1200"/>
            <a:t>Kalkulator punktów do szkoły średniej</a:t>
          </a:r>
          <a:endParaRPr lang="en-US" sz="1900" kern="1200"/>
        </a:p>
      </dsp:txBody>
      <dsp:txXfrm>
        <a:off x="1338228" y="3347712"/>
        <a:ext cx="3600000" cy="720000"/>
      </dsp:txXfrm>
    </dsp:sp>
    <dsp:sp modelId="{0EE4B519-5A20-4545-B3B8-BB5E16CEDBD9}">
      <dsp:nvSpPr>
        <dsp:cNvPr id="0" name=""/>
        <dsp:cNvSpPr/>
      </dsp:nvSpPr>
      <dsp:spPr>
        <a:xfrm>
          <a:off x="6270228" y="467711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36688-661D-43D6-A69A-D4784B089DEB}">
      <dsp:nvSpPr>
        <dsp:cNvPr id="0" name=""/>
        <dsp:cNvSpPr/>
      </dsp:nvSpPr>
      <dsp:spPr>
        <a:xfrm>
          <a:off x="6738228" y="93571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CACBB-A7DC-4B01-9EFF-DE0A5CEFDDB2}">
      <dsp:nvSpPr>
        <dsp:cNvPr id="0" name=""/>
        <dsp:cNvSpPr/>
      </dsp:nvSpPr>
      <dsp:spPr>
        <a:xfrm>
          <a:off x="5568228" y="334771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900" u="sng" kern="1200">
              <a:hlinkClick xmlns:r="http://schemas.openxmlformats.org/officeDocument/2006/relationships" r:id="rId5"/>
            </a:rPr>
            <a:t>https://takzdam.pl/kalkulator-punktow/</a:t>
          </a:r>
          <a:endParaRPr lang="en-US" sz="1900" kern="1200"/>
        </a:p>
      </dsp:txBody>
      <dsp:txXfrm>
        <a:off x="5568228" y="3347712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D49C3-F3D0-43A4-9B3B-0CF44E397A00}">
      <dsp:nvSpPr>
        <dsp:cNvPr id="0" name=""/>
        <dsp:cNvSpPr/>
      </dsp:nvSpPr>
      <dsp:spPr>
        <a:xfrm>
          <a:off x="571460" y="1066687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30ECC-ED37-4592-A6F4-780D00D5B884}">
      <dsp:nvSpPr>
        <dsp:cNvPr id="0" name=""/>
        <dsp:cNvSpPr/>
      </dsp:nvSpPr>
      <dsp:spPr>
        <a:xfrm>
          <a:off x="944398" y="1439625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229A3-77DC-47ED-AC73-EF3437C0F5B8}">
      <dsp:nvSpPr>
        <dsp:cNvPr id="0" name=""/>
        <dsp:cNvSpPr/>
      </dsp:nvSpPr>
      <dsp:spPr>
        <a:xfrm>
          <a:off x="12054" y="3361687"/>
          <a:ext cx="2868750" cy="107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Najważniejsze przy wyborze liceum wydają się być po pierwsze zainteresowania ucznia, po drugie zrównoważony nacisk na nauczanie wszystkich przedmiotów w szkole, co prowadzi do zwiększenia kompetencji uczniów.</a:t>
          </a:r>
          <a:endParaRPr lang="en-US" sz="1100" kern="1200"/>
        </a:p>
      </dsp:txBody>
      <dsp:txXfrm>
        <a:off x="12054" y="3361687"/>
        <a:ext cx="2868750" cy="1076312"/>
      </dsp:txXfrm>
    </dsp:sp>
    <dsp:sp modelId="{2779C842-1DFD-44E8-A4CD-4C63E3ABFD05}">
      <dsp:nvSpPr>
        <dsp:cNvPr id="0" name=""/>
        <dsp:cNvSpPr/>
      </dsp:nvSpPr>
      <dsp:spPr>
        <a:xfrm>
          <a:off x="3942241" y="1066687"/>
          <a:ext cx="1749937" cy="1749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BF011-2CC2-4E34-8381-73B8E664F9F4}">
      <dsp:nvSpPr>
        <dsp:cNvPr id="0" name=""/>
        <dsp:cNvSpPr/>
      </dsp:nvSpPr>
      <dsp:spPr>
        <a:xfrm>
          <a:off x="4315179" y="1439625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6B735-38EB-4C24-A5A7-03C0991F37DA}">
      <dsp:nvSpPr>
        <dsp:cNvPr id="0" name=""/>
        <dsp:cNvSpPr/>
      </dsp:nvSpPr>
      <dsp:spPr>
        <a:xfrm>
          <a:off x="3382835" y="3361687"/>
          <a:ext cx="2868750" cy="107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Pomyślcie też o pozornie prozaicznych czynnikach, takich jak prosty dojazd do wybranej szkoły, oferta sportowa i wyposażenie danej placówki. Połowę sukcesu w nauce zapewni uczniom dobre samopoczucie i zadowolenie ze szkoły, do której trafili.</a:t>
          </a:r>
          <a:endParaRPr lang="en-US" sz="1100" kern="1200"/>
        </a:p>
      </dsp:txBody>
      <dsp:txXfrm>
        <a:off x="3382835" y="3361687"/>
        <a:ext cx="2868750" cy="1076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00797C-F90D-48D3-BB7B-8EC9033E8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1A2222E-05BD-43C1-A1DA-5AD6A01CA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BFB94E-1ADF-4FAF-A210-38699EB0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0DD24E-2F48-43F7-BDE5-B5F59240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85D41A-815E-463B-9ED6-3612597E5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37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3E309-71DB-412D-A35A-F5B6E567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57B46D1-22B5-4106-8725-BB44AA239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B20D33-9EB4-4EEF-93C2-5555C094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823DD8-AB54-45A8-AFF0-E36EB542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44249C-F54A-4B79-AB5C-B5D936DD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36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F955381-4520-477C-B620-AF46E5C37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A01D262-7BDF-47A1-B9B5-7CF37DA73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3231AB-A8AB-4695-96ED-4F5AD0EE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D05FFD-BFE8-4377-BF14-01482495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6559CF-8828-4EB7-94E6-AC8C1FDB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0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DFF15D-E0AC-40BD-A5C6-7D64E874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E7C7F9-8A07-4FE8-952D-E0BBE38D4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31A11A-53D5-4905-8BA0-454200CB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EDCB9F-8280-40F0-A394-87E7AA3EC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F24A45-EE8B-45B1-A128-0732D351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7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9AB192-FC16-4B6F-BB9A-1E179390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1BF10C-01C4-4B92-8CBF-5DED4EEAF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3BA462-E815-443F-9025-B6EEA6C38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BFA92F-4131-4701-88AF-BB942196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3A4289-D73D-4B26-A02C-C928FD39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7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FAC7B1-4B2F-4F48-B1D1-C2C1D2EF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33C263-BBAA-4E53-9189-01421A523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26902E-9722-46A4-825E-CB6992E94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3C5B50-17E2-4391-BD3E-DD6B8C1A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4416A1-F0F3-43CD-BB0D-C3755F26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D7E17A-56BB-40DB-B291-92A8C516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43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1A1854-7559-4DE5-B3D0-ED87E2F9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747B749-45F4-47FF-AD43-075EBA4EB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DC2C4B-8E6E-4CC2-AEC8-97C1363D0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DD50247-79F3-4F97-AE23-948FD06C4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59A0467-604C-4111-AEF4-57FE3BF45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18E20BF-41AC-45D1-AAA4-45A50469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24B5D6F-D154-4B80-BCE3-998E51A1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ED1C4C5-45F2-484F-B382-C212A0FD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35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5C5C80-3502-42D5-A3B1-B1D0885E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C7AAE97-F58B-441A-8E92-77600918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D7B73F4-0C81-4AEE-8892-50021235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C623A8-CC6C-4D8E-8DF6-7D1013CE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60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65ABBDF-FD01-49A2-B119-C104E55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A9AF3E5-BFAE-47A7-9DAD-880B2F0D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79AC3E6-7DA7-4160-9507-52BB96EE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655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7154E-CEB9-4E7C-AAE4-8D8B36807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24AA89-A145-4EB8-920A-CA18A213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9ACA87A-D46C-48D8-A311-F15F30D71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15E2F0-B331-429B-A2D5-52AF5DA7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F967E6-AEEC-44E0-B911-8BD8031D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AE8062-EF1E-4C65-BD2A-4EBE8BF3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93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A5CB91-18B1-4E74-8B5D-E5BAF51B5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E7B5F4-9B70-4ECD-B874-3BA8F7A96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5FCED6-2E11-4B4F-9209-CA26842CD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DF11BE-DA37-4B3F-B462-3B00415B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0EF53D-213F-43D5-AAED-ADCEA0AE4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CA6725-EDB9-4FE1-9C51-7F5C4C25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13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917CF1E-C75F-4919-AA67-933987D9B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3B957F-0FBE-4EF3-8229-43B41ED78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5FF850-07E6-4E4B-8E6B-B8608472C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1CF2A-4CA9-4FEB-AE50-EC4B05D4AC6F}" type="datetimeFigureOut">
              <a:rPr lang="pl-PL" smtClean="0"/>
              <a:t>14.01.2021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862169-3A83-4BB0-AC0B-B534D1CB4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5CB5BD-9D23-48E4-AF17-AB4C33B49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8E0B3-494A-41E2-AC86-B44B4779E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62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waera.pl/szkola-srednia-bez-tajemnic/egzamin-osmoklasis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0D78FF-89EF-40E6-9E9D-A17EF77B8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pl-PL" sz="5600">
                <a:solidFill>
                  <a:srgbClr val="FFFFFF"/>
                </a:solidFill>
              </a:rPr>
              <a:t>Zasady rekrutacji do szkoły średniej.</a:t>
            </a:r>
            <a:br>
              <a:rPr lang="pl-PL" sz="5600">
                <a:solidFill>
                  <a:srgbClr val="FFFFFF"/>
                </a:solidFill>
              </a:rPr>
            </a:br>
            <a:endParaRPr lang="pl-PL" sz="5600">
              <a:solidFill>
                <a:srgbClr val="FFFFFF"/>
              </a:solidFill>
            </a:endParaRPr>
          </a:p>
        </p:txBody>
      </p:sp>
      <p:sp>
        <p:nvSpPr>
          <p:cNvPr id="3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2F523-95D9-4578-BAD6-3645AA168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pl-PL" sz="1600">
                <a:solidFill>
                  <a:schemeClr val="tx1">
                    <a:alpha val="80000"/>
                  </a:schemeClr>
                </a:solidFill>
              </a:rPr>
              <a:t>Podczas rekrutacji kandydat układa listę klas, do których chciałby się dostać, rozpoczynając od klasy i szkoły pierwszego wyboru. Jak to zrobić, by zwiększyć swoje szanse na nabór? </a:t>
            </a:r>
          </a:p>
          <a:p>
            <a:r>
              <a:rPr lang="pl-PL" sz="1600">
                <a:solidFill>
                  <a:schemeClr val="tx1">
                    <a:alpha val="80000"/>
                  </a:schemeClr>
                </a:solidFill>
              </a:rPr>
              <a:t>Kandydat do szkoły ponadpodstawowej może wybrać kilka szkół, w których chciałby się uczyć. W ramach każdej z tych szkół może wybrać dowolną liczbę klas (oddziałów). Teoretycznie może starać się o miejsce we wszystkich profilach klas pierwszych w danej placówce, choć oczywiście trudno sobie wyobrazić kogoś, kogo na równi interesują nauki humanistyczne, przyrodnicze, ścisłe, społeczne itp.</a:t>
            </a:r>
          </a:p>
          <a:p>
            <a:r>
              <a:rPr lang="pl-PL" sz="1600">
                <a:solidFill>
                  <a:schemeClr val="tx1">
                    <a:alpha val="80000"/>
                  </a:schemeClr>
                </a:solidFill>
              </a:rPr>
              <a:t>W całej Polsce kandydaci mogą wpisać trzy wybrane szkoły – to gwarantują przepisy. Jednak w niektórych jednostkach samorządu terytorialnego można wybrać więcej szkół niż trzy. Wszystko zależy od tego, jaką decyzję podejmie organ prowadzący szkoły na danym terenie (gmina, powiat). Np. w mieście stołecznym Warszawie podjęto decyzję, że kandydaci mogą w swoich wnioskach wpisać dowolną liczbę szkół (a w nich dowolną liczbę klas), nawet 30 czy 50. W praktyce nie ma większego sensu wpisywanie kilkudziesięciu szkół. Lepiej wybrać kilka, maksymalnie kilkanaście, ale ułożyć je w przemyślanej kolejności.</a:t>
            </a:r>
          </a:p>
          <a:p>
            <a:endParaRPr lang="pl-PL" sz="16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01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1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5CB0E5-1C81-4E90-858E-85C02D0E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pl-PL" sz="4800" b="1">
                <a:solidFill>
                  <a:srgbClr val="FFFFFF"/>
                </a:solidFill>
              </a:rPr>
              <a:t>Jak zwiększyć szanse dziecka na dostanie się do dobrej szkoły?</a:t>
            </a:r>
            <a:br>
              <a:rPr lang="pl-PL" sz="4800">
                <a:solidFill>
                  <a:srgbClr val="FFFFFF"/>
                </a:solidFill>
              </a:rPr>
            </a:br>
            <a:endParaRPr lang="pl-PL" sz="4800">
              <a:solidFill>
                <a:srgbClr val="FFFFFF"/>
              </a:solidFill>
            </a:endParaRPr>
          </a:p>
        </p:txBody>
      </p:sp>
      <p:sp>
        <p:nvSpPr>
          <p:cNvPr id="3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34-4035-41BD-B8EF-52275E78E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Choć obecnie trwa nauka zdalna i wszyscy siedzą w domach, nadal można aktywnie poprawiać swoje szanse w naborze do wymarzonej szkoły. Jak? Starać się o jak najwyższe oceny z przedmiotów, które są punktowane do wybranej klasy (na stronie internetowej szkoły średniej publikowane są informacje, punkty, z których przedmiotów są brane pod uwagę przy rekrutacji do danego oddziału).</a:t>
            </a:r>
          </a:p>
          <a:p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Jest o co zawalczyć. Punkty za oceny oblicza się dla czterech przedmiotów: za język polski, matematykę i dwa wybrane przedmioty, które wskazane są jako punktowane do danej klasy w liceum. Za ocenę celującą dostaje się 18 punktów, za bardzo dobrą 17, za dobrą 14, za dostateczną 8, za dopuszczającą 2 punkty. Zatem poprawienie się z czwórki na piątkę daje 3 punkty, które mogą przesądzić o tym, czy kandydat dostanie się do wymarzonej klasy, czy nie.</a:t>
            </a:r>
          </a:p>
          <a:p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Dodatkowo – aż 7 punktów można uzyskać za świadectwo z wyróżnieniem, więc poprawienie ogólnej średniej ocen może być bardzo cenne.</a:t>
            </a:r>
          </a:p>
          <a:p>
            <a:endParaRPr lang="pl-PL" sz="17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3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84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23789BD-A9D2-4A06-A272-B8F65D15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l-PL" sz="4000"/>
              <a:t>Jak liczyć punkty do szkoły średniej?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:a16="http://schemas.microsoft.com/office/drawing/2014/main" id="{293796F4-7FD5-4717-A0D8-A78D929CC2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85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125070-E2E2-4870-9B71-F8E4AB84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pl-PL" sz="5200" b="1">
                <a:solidFill>
                  <a:srgbClr val="FFFFFF"/>
                </a:solidFill>
              </a:rPr>
              <a:t>Kompetencje przyszłości</a:t>
            </a:r>
            <a:br>
              <a:rPr lang="pl-PL" sz="5200">
                <a:solidFill>
                  <a:srgbClr val="FFFFFF"/>
                </a:solidFill>
              </a:rPr>
            </a:br>
            <a:endParaRPr lang="pl-PL" sz="5200">
              <a:solidFill>
                <a:srgbClr val="FFFFFF"/>
              </a:solidFill>
            </a:endParaRPr>
          </a:p>
        </p:txBody>
      </p:sp>
      <p:sp>
        <p:nvSpPr>
          <p:cNvPr id="3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ECA12A-3E13-4D8C-8091-0DBF334F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Lata spędzone w szkole przygotowują uczniów (a potem studentów) do wejścia na rynek pracy. Istnieje zestaw kompetencji, które młody człowiek powinien posiąść, by w przyszłości stać się cennym pracownikiem. Jak sprawdzić, które z pobliskich liceów ma dobre wyniki w nauczaniu kompetencji przyszłości?</a:t>
            </a:r>
          </a:p>
          <a:p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Według badaczy umiejętnościami, które za 10-15 lat będą kluczowe na rynku pracy są kompetencje cyfrowe, kompetencje społeczne, umiejętność czytania ze zrozumieniem, techniki efektywnego uczenia się. Z raportów placówek  zajmujujących się badaniami edukacyjnymi, wynika, że w polskich szkołach niestety wciąż zbyt mało wspiera się rozwój tych obszarów. Ale jest pewna pocieszająca wiadomość – u uczniów, którzy mają dobre wyniki w matematyce, częściej spotyka się wysokie poziom najbardziej pożądanych kompetencji XXI wieku. Dlatego nawet jeśli twoje dziecko nie jest typowym „umysłem ścisłym” warto żebyście wzięli pod uwagę szkoły, w których nauczanie przedmiotów ścisłych i humanistycznych jest na zrównoważonym poziomie.</a:t>
            </a:r>
          </a:p>
          <a:p>
            <a:endParaRPr lang="pl-PL" sz="17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87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DAF6170-B400-4329-82A3-1DAE0B0B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pl-PL" sz="5600">
                <a:solidFill>
                  <a:srgbClr val="FFFFFF"/>
                </a:solidFill>
              </a:rPr>
              <a:t>Jak zwiększyć szanse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E5E106-F4F0-4C0F-B7D6-D4BD866BB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Oczywiście ośmioklasiści nadal mają przed sobą egzaminy kończące naukę w szkole podstawowej. Nie można ich nie zdać, ale im lepszy osiągnie się wynik, tym większa pula punktów kandydata. Za trzy egzaminy można dostać w sumie 100 punktów. Wynik egzaminu z języka polskiego oraz z matematyki należy pomnożyć przez 0,35. Jeśli ktoś otrzyma 100 proc. na egzaminie, to 100 x 0,35 przyniesie mu 35 punktów. Odpowiednio 80 proc. da 28 punktów itd. Punkty za egzamin z języka obcego nowożytnego mnoży się przez 0,3 (100 proc. x 0,3 = 30 punktów).</a:t>
            </a:r>
          </a:p>
          <a:p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Warto o tym wszystkim pamiętać i dobrze wykorzystać dodatkowe tygodnie na naukę. Przygotowanie do egzaminu powinno przebiegać w spokojnej atmosferze, przy </a:t>
            </a:r>
            <a:r>
              <a:rPr lang="pl-PL" sz="1700">
                <a:solidFill>
                  <a:schemeClr val="tx1">
                    <a:alpha val="80000"/>
                  </a:schemeClr>
                </a:solidFill>
                <a:hlinkClick r:id="rId2"/>
              </a:rPr>
              <a:t>wsparciu rodziców</a:t>
            </a:r>
            <a:r>
              <a:rPr lang="pl-PL" sz="1700">
                <a:solidFill>
                  <a:schemeClr val="tx1">
                    <a:alpha val="80000"/>
                  </a:schemeClr>
                </a:solidFill>
              </a:rPr>
              <a:t>. Bardzo ważne jest regularne powtarzanie treści i rozwiązywanie arkuszy egzaminacyjnych. Na obecnym etapie z matematyki realizujemy jeszcze podstawę programową zostały nam dwa działy , dodatkowo na każdych zajęciach robimy zadania powtórzeniowe. Uczniowie w większości pracują samodzielnie są zdyscyplinowani na lekcji  pracują. </a:t>
            </a:r>
          </a:p>
          <a:p>
            <a:endParaRPr lang="pl-PL" sz="17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6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23AB85-F7AE-480B-9A8D-8359D4F3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pl-PL" sz="6000" b="1"/>
              <a:t>Warunki, dojazd i atmosfera</a:t>
            </a:r>
            <a:br>
              <a:rPr lang="pl-PL" sz="6000"/>
            </a:br>
            <a:endParaRPr lang="pl-PL" sz="6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84EFE8-C53A-44C4-B289-D1B42CF69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Symbol zastępczy zawartości 2">
            <a:extLst>
              <a:ext uri="{FF2B5EF4-FFF2-40B4-BE49-F238E27FC236}">
                <a16:creationId xmlns:a16="http://schemas.microsoft.com/office/drawing/2014/main" id="{4E97259C-DC2A-4ABE-91A4-257DFF3069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5415206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830</Words>
  <Application>Microsoft Office PowerPoint</Application>
  <PresentationFormat>Panoramiczny</PresentationFormat>
  <Paragraphs>20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1_Motyw pakietu Office</vt:lpstr>
      <vt:lpstr>Zasady rekrutacji do szkoły średniej. </vt:lpstr>
      <vt:lpstr>Jak zwiększyć szanse dziecka na dostanie się do dobrej szkoły? </vt:lpstr>
      <vt:lpstr>Jak liczyć punkty do szkoły średniej?</vt:lpstr>
      <vt:lpstr>Kompetencje przyszłości </vt:lpstr>
      <vt:lpstr>Jak zwiększyć szanse</vt:lpstr>
      <vt:lpstr>Warunki, dojazd i atmosfera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Lucyna Lewera</dc:creator>
  <cp:lastModifiedBy>Lucyna Lewera</cp:lastModifiedBy>
  <cp:revision>2</cp:revision>
  <dcterms:created xsi:type="dcterms:W3CDTF">2021-01-14T21:17:13Z</dcterms:created>
  <dcterms:modified xsi:type="dcterms:W3CDTF">2021-01-14T21:20:00Z</dcterms:modified>
</cp:coreProperties>
</file>