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87" r:id="rId2"/>
    <p:sldId id="258" r:id="rId3"/>
    <p:sldId id="282" r:id="rId4"/>
    <p:sldId id="259" r:id="rId5"/>
    <p:sldId id="260" r:id="rId6"/>
    <p:sldId id="261" r:id="rId7"/>
    <p:sldId id="262" r:id="rId8"/>
    <p:sldId id="263" r:id="rId9"/>
    <p:sldId id="264" r:id="rId10"/>
    <p:sldId id="265" r:id="rId11"/>
    <p:sldId id="266" r:id="rId12"/>
    <p:sldId id="268" r:id="rId13"/>
    <p:sldId id="269" r:id="rId14"/>
    <p:sldId id="270" r:id="rId15"/>
    <p:sldId id="271" r:id="rId16"/>
    <p:sldId id="274" r:id="rId17"/>
    <p:sldId id="284" r:id="rId18"/>
    <p:sldId id="285" r:id="rId19"/>
    <p:sldId id="276" r:id="rId20"/>
    <p:sldId id="286" r:id="rId21"/>
    <p:sldId id="280"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08C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9F907531-977C-4AC4-8D22-BDA38C053FA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907531-977C-4AC4-8D22-BDA38C053FA4}"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907531-977C-4AC4-8D22-BDA38C053FA4}"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D1EAC66-BF57-45F2-A392-75D95E94481A}" type="datetimeFigureOut">
              <a:rPr lang="pl-PL" smtClean="0"/>
              <a:pPr/>
              <a:t>2021-05-05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9F907531-977C-4AC4-8D22-BDA38C053FA4}"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1EAC66-BF57-45F2-A392-75D95E94481A}" type="datetimeFigureOut">
              <a:rPr lang="pl-PL" smtClean="0"/>
              <a:pPr/>
              <a:t>2021-05-05</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907531-977C-4AC4-8D22-BDA38C053FA4}"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dlaucznia.pl/kup?utm_source=blog&amp;utm_medium=banner&amp;utm_campaign=blog_dlu_5&amp;utm_content=dostep_do_lekcji"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28596" y="704088"/>
            <a:ext cx="8305800" cy="5082366"/>
          </a:xfrm>
        </p:spPr>
        <p:txBody>
          <a:bodyPr>
            <a:normAutofit/>
          </a:bodyPr>
          <a:lstStyle/>
          <a:p>
            <a:pPr algn="ctr"/>
            <a:r>
              <a:rPr lang="pl-PL" sz="7200" b="1" dirty="0" smtClean="0">
                <a:solidFill>
                  <a:srgbClr val="FF0000"/>
                </a:solidFill>
                <a:latin typeface="Chiller" pitchFamily="82" charset="0"/>
              </a:rPr>
              <a:t>Nie taki egzamin straszny, </a:t>
            </a:r>
            <a:br>
              <a:rPr lang="pl-PL" sz="7200" b="1" dirty="0" smtClean="0">
                <a:solidFill>
                  <a:srgbClr val="FF0000"/>
                </a:solidFill>
                <a:latin typeface="Chiller" pitchFamily="82" charset="0"/>
              </a:rPr>
            </a:br>
            <a:r>
              <a:rPr lang="pl-PL" sz="7200" b="1" dirty="0" smtClean="0">
                <a:solidFill>
                  <a:srgbClr val="FF0000"/>
                </a:solidFill>
                <a:latin typeface="Chiller" pitchFamily="82" charset="0"/>
              </a:rPr>
              <a:t>jak o nim mówią </a:t>
            </a:r>
            <a:r>
              <a:rPr lang="pl-PL" sz="7200" b="1" dirty="0" smtClean="0">
                <a:solidFill>
                  <a:srgbClr val="FF0000"/>
                </a:solidFill>
                <a:latin typeface="Chiller" pitchFamily="82" charset="0"/>
                <a:sym typeface="Wingdings" pitchFamily="2" charset="2"/>
              </a:rPr>
              <a:t></a:t>
            </a:r>
            <a:endParaRPr lang="pl-PL" sz="7200" dirty="0"/>
          </a:p>
        </p:txBody>
      </p:sp>
      <p:pic>
        <p:nvPicPr>
          <p:cNvPr id="4" name="Picture 2" descr="C:\Users\komp\Documents\duch-ducha-halloween_84382-168.jpg"/>
          <p:cNvPicPr>
            <a:picLocks noChangeAspect="1" noChangeArrowheads="1"/>
          </p:cNvPicPr>
          <p:nvPr/>
        </p:nvPicPr>
        <p:blipFill>
          <a:blip r:embed="rId2"/>
          <a:srcRect/>
          <a:stretch>
            <a:fillRect/>
          </a:stretch>
        </p:blipFill>
        <p:spPr bwMode="auto">
          <a:xfrm>
            <a:off x="285720" y="447675"/>
            <a:ext cx="8715436" cy="3195639"/>
          </a:xfrm>
          <a:prstGeom prst="rect">
            <a:avLst/>
          </a:prstGeom>
          <a:solidFill>
            <a:schemeClr val="accent1"/>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4440246"/>
          </a:xfrm>
        </p:spPr>
        <p:txBody>
          <a:bodyPr>
            <a:normAutofit/>
          </a:bodyPr>
          <a:lstStyle/>
          <a:p>
            <a:pPr algn="l" fontAlgn="base">
              <a:buFont typeface="Wingdings" pitchFamily="2" charset="2"/>
              <a:buChar char="Ø"/>
            </a:pPr>
            <a:r>
              <a:rPr lang="pl-PL" b="1" u="sng" dirty="0" smtClean="0">
                <a:solidFill>
                  <a:srgbClr val="990000"/>
                </a:solidFill>
              </a:rPr>
              <a:t> </a:t>
            </a:r>
            <a:r>
              <a:rPr lang="pl-PL" sz="3200" b="1" u="sng" dirty="0" smtClean="0">
                <a:solidFill>
                  <a:srgbClr val="990000"/>
                </a:solidFill>
              </a:rPr>
              <a:t>Nauka przez… sen</a:t>
            </a:r>
            <a:br>
              <a:rPr lang="pl-PL" sz="3200" b="1" u="sng" dirty="0" smtClean="0">
                <a:solidFill>
                  <a:srgbClr val="990000"/>
                </a:solidFill>
              </a:rPr>
            </a:br>
            <a:r>
              <a:rPr lang="pl-PL" sz="3200" dirty="0" smtClean="0"/>
              <a:t/>
            </a:r>
            <a:br>
              <a:rPr lang="pl-PL" sz="3200" dirty="0" smtClean="0"/>
            </a:br>
            <a:r>
              <a:rPr lang="pl-PL" sz="3200" b="1" dirty="0" smtClean="0">
                <a:solidFill>
                  <a:srgbClr val="7030A0"/>
                </a:solidFill>
              </a:rPr>
              <a:t>Nie zaniedbujcie snu</a:t>
            </a:r>
            <a:r>
              <a:rPr lang="pl-PL" sz="3200" dirty="0" smtClean="0">
                <a:solidFill>
                  <a:srgbClr val="7030A0"/>
                </a:solidFill>
              </a:rPr>
              <a:t>, który jest bardzo ważny dla procesu uczenia się. To wtedy nasz mózg porządkuje to, z czym zetknął się w ciągu dnia </a:t>
            </a:r>
            <a:br>
              <a:rPr lang="pl-PL" sz="3200" dirty="0" smtClean="0">
                <a:solidFill>
                  <a:srgbClr val="7030A0"/>
                </a:solidFill>
              </a:rPr>
            </a:br>
            <a:r>
              <a:rPr lang="pl-PL" sz="3200" dirty="0" smtClean="0">
                <a:solidFill>
                  <a:srgbClr val="7030A0"/>
                </a:solidFill>
              </a:rPr>
              <a:t>i (UWAGA!) lepiej to zapamiętuje.</a:t>
            </a:r>
            <a:endParaRPr lang="pl-PL" sz="3200" dirty="0">
              <a:solidFill>
                <a:srgbClr val="7030A0"/>
              </a:solidFill>
            </a:endParaRPr>
          </a:p>
        </p:txBody>
      </p:sp>
      <p:pic>
        <p:nvPicPr>
          <p:cNvPr id="5122" name="Picture 2" descr="C:\Users\komp\Documents\pobrane (4).jpg"/>
          <p:cNvPicPr>
            <a:picLocks noChangeAspect="1" noChangeArrowheads="1"/>
          </p:cNvPicPr>
          <p:nvPr/>
        </p:nvPicPr>
        <p:blipFill>
          <a:blip r:embed="rId2"/>
          <a:srcRect/>
          <a:stretch>
            <a:fillRect/>
          </a:stretch>
        </p:blipFill>
        <p:spPr bwMode="auto">
          <a:xfrm>
            <a:off x="4572000" y="642918"/>
            <a:ext cx="4010031" cy="223361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4368808"/>
          </a:xfrm>
        </p:spPr>
        <p:txBody>
          <a:bodyPr>
            <a:normAutofit/>
          </a:bodyPr>
          <a:lstStyle/>
          <a:p>
            <a:pPr algn="l" fontAlgn="base">
              <a:buFont typeface="Wingdings" pitchFamily="2" charset="2"/>
              <a:buChar char="Ø"/>
            </a:pPr>
            <a:r>
              <a:rPr lang="pl-PL" b="1" u="sng" dirty="0" smtClean="0">
                <a:solidFill>
                  <a:srgbClr val="990000"/>
                </a:solidFill>
              </a:rPr>
              <a:t> </a:t>
            </a:r>
            <a:r>
              <a:rPr lang="pl-PL" sz="3200" b="1" u="sng" dirty="0" smtClean="0">
                <a:solidFill>
                  <a:srgbClr val="990000"/>
                </a:solidFill>
              </a:rPr>
              <a:t>Niezbędny ruch</a:t>
            </a:r>
            <a:br>
              <a:rPr lang="pl-PL" sz="3200" b="1" u="sng" dirty="0" smtClean="0">
                <a:solidFill>
                  <a:srgbClr val="990000"/>
                </a:solidFill>
              </a:rPr>
            </a:br>
            <a:r>
              <a:rPr lang="pl-PL" sz="3200" dirty="0" smtClean="0"/>
              <a:t/>
            </a:r>
            <a:br>
              <a:rPr lang="pl-PL" sz="3200" dirty="0" smtClean="0"/>
            </a:br>
            <a:r>
              <a:rPr lang="pl-PL" sz="3200" b="1" dirty="0" smtClean="0">
                <a:solidFill>
                  <a:srgbClr val="7030A0"/>
                </a:solidFill>
              </a:rPr>
              <a:t>Ruszajcie się.</a:t>
            </a:r>
            <a:r>
              <a:rPr lang="pl-PL" sz="3200" dirty="0" smtClean="0">
                <a:solidFill>
                  <a:srgbClr val="7030A0"/>
                </a:solidFill>
              </a:rPr>
              <a:t> Spacer, krótka </a:t>
            </a:r>
            <a:br>
              <a:rPr lang="pl-PL" sz="3200" dirty="0" smtClean="0">
                <a:solidFill>
                  <a:srgbClr val="7030A0"/>
                </a:solidFill>
              </a:rPr>
            </a:br>
            <a:r>
              <a:rPr lang="pl-PL" sz="3200" dirty="0" smtClean="0">
                <a:solidFill>
                  <a:srgbClr val="7030A0"/>
                </a:solidFill>
              </a:rPr>
              <a:t>gimnastyka czy trening </a:t>
            </a:r>
            <a:br>
              <a:rPr lang="pl-PL" sz="3200" dirty="0" smtClean="0">
                <a:solidFill>
                  <a:srgbClr val="7030A0"/>
                </a:solidFill>
              </a:rPr>
            </a:br>
            <a:r>
              <a:rPr lang="pl-PL" sz="3200" dirty="0" smtClean="0">
                <a:solidFill>
                  <a:srgbClr val="7030A0"/>
                </a:solidFill>
              </a:rPr>
              <a:t>to doskonała przerwa w nauce. </a:t>
            </a:r>
            <a:br>
              <a:rPr lang="pl-PL" sz="3200" dirty="0" smtClean="0">
                <a:solidFill>
                  <a:srgbClr val="7030A0"/>
                </a:solidFill>
              </a:rPr>
            </a:br>
            <a:r>
              <a:rPr lang="pl-PL" sz="3200" dirty="0" smtClean="0">
                <a:solidFill>
                  <a:srgbClr val="7030A0"/>
                </a:solidFill>
              </a:rPr>
              <a:t>Nie wolno z nich rezygnować.</a:t>
            </a:r>
            <a:endParaRPr lang="pl-PL" sz="3200" dirty="0">
              <a:solidFill>
                <a:srgbClr val="7030A0"/>
              </a:solidFill>
            </a:endParaRPr>
          </a:p>
        </p:txBody>
      </p:sp>
      <p:pic>
        <p:nvPicPr>
          <p:cNvPr id="6146" name="Picture 2" descr="C:\Users\komp\Documents\364-1236.jpg"/>
          <p:cNvPicPr>
            <a:picLocks noChangeAspect="1" noChangeArrowheads="1"/>
          </p:cNvPicPr>
          <p:nvPr/>
        </p:nvPicPr>
        <p:blipFill>
          <a:blip r:embed="rId2"/>
          <a:srcRect/>
          <a:stretch>
            <a:fillRect/>
          </a:stretch>
        </p:blipFill>
        <p:spPr bwMode="auto">
          <a:xfrm>
            <a:off x="5715008" y="1571612"/>
            <a:ext cx="2714644" cy="292895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0034" y="571480"/>
            <a:ext cx="8229600" cy="4143404"/>
          </a:xfrm>
        </p:spPr>
        <p:txBody>
          <a:bodyPr>
            <a:normAutofit/>
          </a:bodyPr>
          <a:lstStyle/>
          <a:p>
            <a:pPr fontAlgn="base">
              <a:buFont typeface="Wingdings" pitchFamily="2" charset="2"/>
              <a:buChar char="Ø"/>
            </a:pPr>
            <a:r>
              <a:rPr lang="pl-PL" b="1" u="sng" dirty="0" smtClean="0">
                <a:solidFill>
                  <a:srgbClr val="990000"/>
                </a:solidFill>
              </a:rPr>
              <a:t> </a:t>
            </a:r>
            <a:r>
              <a:rPr lang="pl-PL" sz="3200" b="1" u="sng" dirty="0" smtClean="0">
                <a:solidFill>
                  <a:srgbClr val="990000"/>
                </a:solidFill>
              </a:rPr>
              <a:t>Zdrowe kalorie</a:t>
            </a:r>
            <a:br>
              <a:rPr lang="pl-PL" sz="3200" b="1" u="sng" dirty="0" smtClean="0">
                <a:solidFill>
                  <a:srgbClr val="990000"/>
                </a:solidFill>
              </a:rPr>
            </a:br>
            <a:r>
              <a:rPr lang="pl-PL" sz="3200" dirty="0" smtClean="0"/>
              <a:t/>
            </a:r>
            <a:br>
              <a:rPr lang="pl-PL" sz="3200" dirty="0" smtClean="0"/>
            </a:br>
            <a:r>
              <a:rPr lang="pl-PL" sz="3200" dirty="0" smtClean="0">
                <a:solidFill>
                  <a:srgbClr val="7030A0"/>
                </a:solidFill>
              </a:rPr>
              <a:t>Jedzcie </a:t>
            </a:r>
            <a:r>
              <a:rPr lang="pl-PL" sz="3200" b="1" dirty="0" smtClean="0">
                <a:solidFill>
                  <a:srgbClr val="7030A0"/>
                </a:solidFill>
              </a:rPr>
              <a:t>pełnowartościowe </a:t>
            </a:r>
            <a:br>
              <a:rPr lang="pl-PL" sz="3200" b="1" dirty="0" smtClean="0">
                <a:solidFill>
                  <a:srgbClr val="7030A0"/>
                </a:solidFill>
              </a:rPr>
            </a:br>
            <a:r>
              <a:rPr lang="pl-PL" sz="3200" b="1" dirty="0" smtClean="0">
                <a:solidFill>
                  <a:srgbClr val="7030A0"/>
                </a:solidFill>
              </a:rPr>
              <a:t>posiłki</a:t>
            </a:r>
            <a:r>
              <a:rPr lang="pl-PL" sz="3200" dirty="0" smtClean="0">
                <a:solidFill>
                  <a:srgbClr val="7030A0"/>
                </a:solidFill>
              </a:rPr>
              <a:t>. Bardzo ważne jest </a:t>
            </a:r>
            <a:br>
              <a:rPr lang="pl-PL" sz="3200" dirty="0" smtClean="0">
                <a:solidFill>
                  <a:srgbClr val="7030A0"/>
                </a:solidFill>
              </a:rPr>
            </a:br>
            <a:r>
              <a:rPr lang="pl-PL" sz="3200" dirty="0" smtClean="0">
                <a:solidFill>
                  <a:srgbClr val="7030A0"/>
                </a:solidFill>
              </a:rPr>
              <a:t>śniadanie. Unikajcie cukru, </a:t>
            </a:r>
            <a:br>
              <a:rPr lang="pl-PL" sz="3200" dirty="0" smtClean="0">
                <a:solidFill>
                  <a:srgbClr val="7030A0"/>
                </a:solidFill>
              </a:rPr>
            </a:br>
            <a:r>
              <a:rPr lang="pl-PL" sz="3200" dirty="0" smtClean="0">
                <a:solidFill>
                  <a:srgbClr val="7030A0"/>
                </a:solidFill>
              </a:rPr>
              <a:t>który wpływa rozleniwiająco na mózg.</a:t>
            </a:r>
            <a:endParaRPr lang="pl-PL" sz="3200" dirty="0">
              <a:solidFill>
                <a:srgbClr val="7030A0"/>
              </a:solidFill>
            </a:endParaRPr>
          </a:p>
        </p:txBody>
      </p:sp>
      <p:pic>
        <p:nvPicPr>
          <p:cNvPr id="7170" name="Picture 2" descr="C:\Users\komp\Documents\3016_img2_fotolia_117476053_subscription_monthly_m.jpg"/>
          <p:cNvPicPr>
            <a:picLocks noChangeAspect="1" noChangeArrowheads="1"/>
          </p:cNvPicPr>
          <p:nvPr/>
        </p:nvPicPr>
        <p:blipFill>
          <a:blip r:embed="rId2"/>
          <a:srcRect/>
          <a:stretch>
            <a:fillRect/>
          </a:stretch>
        </p:blipFill>
        <p:spPr bwMode="auto">
          <a:xfrm>
            <a:off x="5072066" y="1643050"/>
            <a:ext cx="3543300" cy="26384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5440378"/>
          </a:xfrm>
        </p:spPr>
        <p:txBody>
          <a:bodyPr>
            <a:normAutofit/>
          </a:bodyPr>
          <a:lstStyle/>
          <a:p>
            <a:pPr algn="l" fontAlgn="base">
              <a:buFont typeface="Wingdings" pitchFamily="2" charset="2"/>
              <a:buChar char="Ø"/>
            </a:pPr>
            <a:r>
              <a:rPr lang="pl-PL" b="1" u="sng" dirty="0" smtClean="0">
                <a:solidFill>
                  <a:srgbClr val="990000"/>
                </a:solidFill>
              </a:rPr>
              <a:t> </a:t>
            </a:r>
            <a:r>
              <a:rPr lang="pl-PL" sz="3200" b="1" u="sng" dirty="0" smtClean="0">
                <a:solidFill>
                  <a:srgbClr val="990000"/>
                </a:solidFill>
              </a:rPr>
              <a:t>Napój tęgich głów</a:t>
            </a:r>
            <a:br>
              <a:rPr lang="pl-PL" sz="3200" b="1" u="sng" dirty="0" smtClean="0">
                <a:solidFill>
                  <a:srgbClr val="990000"/>
                </a:solidFill>
              </a:rPr>
            </a:br>
            <a:r>
              <a:rPr lang="pl-PL" sz="3200" dirty="0" smtClean="0"/>
              <a:t/>
            </a:r>
            <a:br>
              <a:rPr lang="pl-PL" sz="3200" dirty="0" smtClean="0"/>
            </a:br>
            <a:r>
              <a:rPr lang="pl-PL" sz="3200" dirty="0" smtClean="0">
                <a:solidFill>
                  <a:srgbClr val="7030A0"/>
                </a:solidFill>
              </a:rPr>
              <a:t>Zadbajcie o to, by na biurku </a:t>
            </a:r>
            <a:br>
              <a:rPr lang="pl-PL" sz="3200" dirty="0" smtClean="0">
                <a:solidFill>
                  <a:srgbClr val="7030A0"/>
                </a:solidFill>
              </a:rPr>
            </a:br>
            <a:r>
              <a:rPr lang="pl-PL" sz="3200" dirty="0" smtClean="0">
                <a:solidFill>
                  <a:srgbClr val="7030A0"/>
                </a:solidFill>
              </a:rPr>
              <a:t>stała zawsze pełna szklanka </a:t>
            </a:r>
            <a:br>
              <a:rPr lang="pl-PL" sz="3200" dirty="0" smtClean="0">
                <a:solidFill>
                  <a:srgbClr val="7030A0"/>
                </a:solidFill>
              </a:rPr>
            </a:br>
            <a:r>
              <a:rPr lang="pl-PL" sz="3200" dirty="0" smtClean="0">
                <a:solidFill>
                  <a:srgbClr val="7030A0"/>
                </a:solidFill>
              </a:rPr>
              <a:t>wody. Nasz mózg składa się </a:t>
            </a:r>
            <a:br>
              <a:rPr lang="pl-PL" sz="3200" dirty="0" smtClean="0">
                <a:solidFill>
                  <a:srgbClr val="7030A0"/>
                </a:solidFill>
              </a:rPr>
            </a:br>
            <a:r>
              <a:rPr lang="pl-PL" sz="3200" dirty="0" smtClean="0">
                <a:solidFill>
                  <a:srgbClr val="7030A0"/>
                </a:solidFill>
              </a:rPr>
              <a:t>głównie z wody i to </a:t>
            </a:r>
            <a:r>
              <a:rPr lang="pl-PL" sz="3200" b="1" dirty="0" smtClean="0">
                <a:solidFill>
                  <a:srgbClr val="7030A0"/>
                </a:solidFill>
              </a:rPr>
              <a:t>woda </a:t>
            </a:r>
            <a:br>
              <a:rPr lang="pl-PL" sz="3200" b="1" dirty="0" smtClean="0">
                <a:solidFill>
                  <a:srgbClr val="7030A0"/>
                </a:solidFill>
              </a:rPr>
            </a:br>
            <a:r>
              <a:rPr lang="pl-PL" sz="3200" b="1" dirty="0" smtClean="0">
                <a:solidFill>
                  <a:srgbClr val="7030A0"/>
                </a:solidFill>
              </a:rPr>
              <a:t>jest najlepszym napojem w czasie nauki</a:t>
            </a:r>
            <a:r>
              <a:rPr lang="pl-PL" sz="3200" dirty="0" smtClean="0">
                <a:solidFill>
                  <a:srgbClr val="7030A0"/>
                </a:solidFill>
              </a:rPr>
              <a:t>. Warto wiedzieć, że pierwszym sygnałem świadczącym </a:t>
            </a:r>
            <a:br>
              <a:rPr lang="pl-PL" sz="3200" dirty="0" smtClean="0">
                <a:solidFill>
                  <a:srgbClr val="7030A0"/>
                </a:solidFill>
              </a:rPr>
            </a:br>
            <a:r>
              <a:rPr lang="pl-PL" sz="3200" dirty="0" smtClean="0">
                <a:solidFill>
                  <a:srgbClr val="7030A0"/>
                </a:solidFill>
              </a:rPr>
              <a:t>o niedostatecznej ilości elektrolitów </a:t>
            </a:r>
            <a:br>
              <a:rPr lang="pl-PL" sz="3200" dirty="0" smtClean="0">
                <a:solidFill>
                  <a:srgbClr val="7030A0"/>
                </a:solidFill>
              </a:rPr>
            </a:br>
            <a:r>
              <a:rPr lang="pl-PL" sz="3200" dirty="0" smtClean="0">
                <a:solidFill>
                  <a:srgbClr val="7030A0"/>
                </a:solidFill>
              </a:rPr>
              <a:t>w organizmie jest osłabiona koncentracja.</a:t>
            </a:r>
            <a:endParaRPr lang="pl-PL" sz="3200" dirty="0">
              <a:solidFill>
                <a:srgbClr val="7030A0"/>
              </a:solidFill>
            </a:endParaRPr>
          </a:p>
        </p:txBody>
      </p:sp>
      <p:pic>
        <p:nvPicPr>
          <p:cNvPr id="8194" name="Picture 2" descr="C:\Users\komp\Documents\pobrane (5).jpg"/>
          <p:cNvPicPr>
            <a:picLocks noChangeAspect="1" noChangeArrowheads="1"/>
          </p:cNvPicPr>
          <p:nvPr/>
        </p:nvPicPr>
        <p:blipFill>
          <a:blip r:embed="rId2"/>
          <a:srcRect/>
          <a:stretch>
            <a:fillRect/>
          </a:stretch>
        </p:blipFill>
        <p:spPr bwMode="auto">
          <a:xfrm>
            <a:off x="5214942" y="1000108"/>
            <a:ext cx="3048003" cy="257176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1928802"/>
            <a:ext cx="8229600" cy="3857652"/>
          </a:xfrm>
        </p:spPr>
        <p:txBody>
          <a:bodyPr>
            <a:normAutofit fontScale="90000"/>
          </a:bodyPr>
          <a:lstStyle/>
          <a:p>
            <a:pPr algn="l" fontAlgn="base">
              <a:buFont typeface="Wingdings" pitchFamily="2" charset="2"/>
              <a:buChar char="Ø"/>
            </a:pPr>
            <a:r>
              <a:rPr lang="pl-PL" sz="3200" b="1" u="sng" dirty="0" smtClean="0">
                <a:solidFill>
                  <a:srgbClr val="C00000"/>
                </a:solidFill>
              </a:rPr>
              <a:t> Nagroda dla wytrwałych</a:t>
            </a:r>
            <a:br>
              <a:rPr lang="pl-PL" sz="3200" b="1" u="sng" dirty="0" smtClean="0">
                <a:solidFill>
                  <a:srgbClr val="C00000"/>
                </a:solidFill>
              </a:rPr>
            </a:br>
            <a:r>
              <a:rPr lang="pl-PL" sz="3200" dirty="0" smtClean="0"/>
              <a:t/>
            </a:r>
            <a:br>
              <a:rPr lang="pl-PL" sz="3200" dirty="0" smtClean="0"/>
            </a:br>
            <a:r>
              <a:rPr lang="pl-PL" sz="3200" b="1" dirty="0" smtClean="0">
                <a:solidFill>
                  <a:srgbClr val="7030A0"/>
                </a:solidFill>
              </a:rPr>
              <a:t>Nagradzajcie się za wysiłek.</a:t>
            </a:r>
            <a:r>
              <a:rPr lang="pl-PL" sz="3200" dirty="0" smtClean="0">
                <a:solidFill>
                  <a:srgbClr val="7030A0"/>
                </a:solidFill>
              </a:rPr>
              <a:t> </a:t>
            </a:r>
            <a:br>
              <a:rPr lang="pl-PL" sz="3200" dirty="0" smtClean="0">
                <a:solidFill>
                  <a:srgbClr val="7030A0"/>
                </a:solidFill>
              </a:rPr>
            </a:br>
            <a:r>
              <a:rPr lang="pl-PL" sz="3200" dirty="0" smtClean="0">
                <a:solidFill>
                  <a:srgbClr val="7030A0"/>
                </a:solidFill>
              </a:rPr>
              <a:t>Po zakończeniu nauki zróbcie </a:t>
            </a:r>
            <a:br>
              <a:rPr lang="pl-PL" sz="3200" dirty="0" smtClean="0">
                <a:solidFill>
                  <a:srgbClr val="7030A0"/>
                </a:solidFill>
              </a:rPr>
            </a:br>
            <a:r>
              <a:rPr lang="pl-PL" sz="3200" dirty="0" smtClean="0">
                <a:solidFill>
                  <a:srgbClr val="7030A0"/>
                </a:solidFill>
              </a:rPr>
              <a:t>dla siebie coś miłego </a:t>
            </a:r>
            <a:br>
              <a:rPr lang="pl-PL" sz="3200" dirty="0" smtClean="0">
                <a:solidFill>
                  <a:srgbClr val="7030A0"/>
                </a:solidFill>
              </a:rPr>
            </a:br>
            <a:r>
              <a:rPr lang="pl-PL" sz="3200" dirty="0" smtClean="0">
                <a:solidFill>
                  <a:srgbClr val="7030A0"/>
                </a:solidFill>
              </a:rPr>
              <a:t>i pomyślcie, że zasłużyliście.</a:t>
            </a:r>
            <a:br>
              <a:rPr lang="pl-PL" sz="3200" dirty="0" smtClean="0">
                <a:solidFill>
                  <a:srgbClr val="7030A0"/>
                </a:solidFill>
              </a:rPr>
            </a:br>
            <a:r>
              <a:rPr lang="pl-PL" dirty="0" smtClean="0">
                <a:hlinkClick r:id="rId2"/>
              </a:rPr>
              <a:t/>
            </a:r>
            <a:br>
              <a:rPr lang="pl-PL" dirty="0" smtClean="0">
                <a:hlinkClick r:id="rId2"/>
              </a:rPr>
            </a:br>
            <a:endParaRPr lang="pl-PL" dirty="0"/>
          </a:p>
        </p:txBody>
      </p:sp>
      <p:pic>
        <p:nvPicPr>
          <p:cNvPr id="9218" name="Picture 2" descr="C:\Users\komp\Documents\images (1).jpg"/>
          <p:cNvPicPr>
            <a:picLocks noChangeAspect="1" noChangeArrowheads="1"/>
          </p:cNvPicPr>
          <p:nvPr/>
        </p:nvPicPr>
        <p:blipFill>
          <a:blip r:embed="rId3"/>
          <a:srcRect/>
          <a:stretch>
            <a:fillRect/>
          </a:stretch>
        </p:blipFill>
        <p:spPr bwMode="auto">
          <a:xfrm>
            <a:off x="4929190" y="1785926"/>
            <a:ext cx="3233742" cy="26432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928670"/>
            <a:ext cx="8229600" cy="5715040"/>
          </a:xfrm>
        </p:spPr>
        <p:txBody>
          <a:bodyPr>
            <a:normAutofit fontScale="90000"/>
          </a:bodyPr>
          <a:lstStyle/>
          <a:p>
            <a:r>
              <a:rPr lang="pl-PL" sz="3600" b="1" u="sng" dirty="0" smtClean="0">
                <a:solidFill>
                  <a:srgbClr val="990000"/>
                </a:solidFill>
              </a:rPr>
              <a:t>		Dzień przed egzaminem, trochę inny 				niż poprzednie</a:t>
            </a:r>
            <a:r>
              <a:rPr lang="pl-PL" sz="2200" b="1" dirty="0" smtClean="0"/>
              <a:t/>
            </a:r>
            <a:br>
              <a:rPr lang="pl-PL" sz="2200" b="1" dirty="0" smtClean="0"/>
            </a:br>
            <a:r>
              <a:rPr lang="pl-PL" sz="2200" b="1" dirty="0" smtClean="0"/>
              <a:t/>
            </a:r>
            <a:br>
              <a:rPr lang="pl-PL" sz="2200" b="1" dirty="0" smtClean="0"/>
            </a:br>
            <a:r>
              <a:rPr lang="pl-PL" sz="2200" b="1" dirty="0" smtClean="0">
                <a:solidFill>
                  <a:srgbClr val="CE08C0"/>
                </a:solidFill>
              </a:rPr>
              <a:t>- </a:t>
            </a:r>
            <a:r>
              <a:rPr lang="pl-PL" sz="2400" u="sng" dirty="0" smtClean="0">
                <a:solidFill>
                  <a:srgbClr val="CE08C0"/>
                </a:solidFill>
              </a:rPr>
              <a:t>Na dzień przed egzaminem nie ucz się już więcej</a:t>
            </a:r>
            <a:r>
              <a:rPr lang="pl-PL" sz="2400" dirty="0" smtClean="0">
                <a:solidFill>
                  <a:srgbClr val="CE08C0"/>
                </a:solidFill>
              </a:rPr>
              <a:t>. </a:t>
            </a:r>
            <a:r>
              <a:rPr lang="pl-PL" sz="2400" dirty="0" smtClean="0"/>
              <a:t>Zapamiętywanie nowego materiału zastąp ewentualnie krótką powtórką tego, co już umiesz. </a:t>
            </a:r>
            <a:br>
              <a:rPr lang="pl-PL" sz="2400" dirty="0" smtClean="0"/>
            </a:br>
            <a:r>
              <a:rPr lang="pl-PL" sz="2200" b="1" dirty="0" smtClean="0"/>
              <a:t/>
            </a:r>
            <a:br>
              <a:rPr lang="pl-PL" sz="2200" b="1" dirty="0" smtClean="0"/>
            </a:br>
            <a:r>
              <a:rPr lang="pl-PL" sz="2200" b="1" dirty="0" smtClean="0">
                <a:solidFill>
                  <a:srgbClr val="CE08C0"/>
                </a:solidFill>
              </a:rPr>
              <a:t>- </a:t>
            </a:r>
            <a:r>
              <a:rPr lang="pl-PL" sz="2200" u="sng" dirty="0" smtClean="0">
                <a:solidFill>
                  <a:srgbClr val="CE08C0"/>
                </a:solidFill>
              </a:rPr>
              <a:t>Niech będzie to dzień organizacyjno-wypoczynkowy</a:t>
            </a:r>
            <a:r>
              <a:rPr lang="pl-PL" sz="2200" dirty="0" smtClean="0"/>
              <a:t>. Usiądź spokojnie, zastanów się, co będzie ci jutro niezbędne, co może się ewentualnie przydać.</a:t>
            </a:r>
            <a:br>
              <a:rPr lang="pl-PL" sz="2200" dirty="0" smtClean="0"/>
            </a:br>
            <a:r>
              <a:rPr lang="pl-PL" sz="2200" dirty="0" smtClean="0"/>
              <a:t/>
            </a:r>
            <a:br>
              <a:rPr lang="pl-PL" sz="2200" dirty="0" smtClean="0"/>
            </a:br>
            <a:r>
              <a:rPr lang="pl-PL" sz="2400" dirty="0" smtClean="0">
                <a:solidFill>
                  <a:srgbClr val="CE08C0"/>
                </a:solidFill>
              </a:rPr>
              <a:t>- </a:t>
            </a:r>
            <a:r>
              <a:rPr lang="pl-PL" sz="2400" u="sng" dirty="0" smtClean="0">
                <a:solidFill>
                  <a:srgbClr val="CE08C0"/>
                </a:solidFill>
              </a:rPr>
              <a:t>Skompletuj i zgromadź w jednym miejscu wszystkie potrzebne przedmioty. </a:t>
            </a:r>
            <a:r>
              <a:rPr lang="pl-PL" sz="2400" dirty="0" smtClean="0"/>
              <a:t>Pamiętaj o chusteczkach higienicznych, które mogą się przydać. Sprawdź, czy masz co najmniej dwa piszące czarne długopisy. Jeśli zakładasz, że będą potrzebne, przygotuj ołówek, gumkę, przyrządy kreślarskie. Na niemal każdym egzaminie potrzebny jest też jakiś dokument potwierdzający tożsamość: dowód osobisty, legitymacja. </a:t>
            </a:r>
            <a:r>
              <a:rPr lang="pl-PL" sz="2200" dirty="0" smtClean="0"/>
              <a:t/>
            </a:r>
            <a:br>
              <a:rPr lang="pl-PL" sz="2200" dirty="0" smtClean="0"/>
            </a:br>
            <a:endParaRPr lang="pl-PL"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5654692"/>
          </a:xfrm>
        </p:spPr>
        <p:txBody>
          <a:bodyPr>
            <a:normAutofit fontScale="90000"/>
          </a:bodyPr>
          <a:lstStyle/>
          <a:p>
            <a:pPr>
              <a:buFont typeface="Wingdings" pitchFamily="2" charset="2"/>
              <a:buChar char="Ø"/>
            </a:pP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b="1" dirty="0" smtClean="0"/>
              <a:t/>
            </a:r>
            <a:br>
              <a:rPr lang="pl-PL" sz="2200" b="1" dirty="0" smtClean="0"/>
            </a:br>
            <a:r>
              <a:rPr lang="pl-PL" sz="2200" dirty="0" smtClean="0">
                <a:solidFill>
                  <a:srgbClr val="CE08C0"/>
                </a:solidFill>
              </a:rPr>
              <a:t>- </a:t>
            </a:r>
            <a:r>
              <a:rPr lang="pl-PL" sz="2200" u="sng" dirty="0" smtClean="0">
                <a:solidFill>
                  <a:srgbClr val="CE08C0"/>
                </a:solidFill>
              </a:rPr>
              <a:t>Przygotuj strój, który założysz następnego dnia</a:t>
            </a:r>
            <a:r>
              <a:rPr lang="pl-PL" sz="2200" dirty="0" smtClean="0">
                <a:solidFill>
                  <a:srgbClr val="CE08C0"/>
                </a:solidFill>
              </a:rPr>
              <a:t>. </a:t>
            </a:r>
            <a:r>
              <a:rPr lang="pl-PL" sz="2200" dirty="0" smtClean="0"/>
              <a:t>Egzamin to przecież nie tylko wiedza, którą zabłyśniesz, ale również twój wygląd i zachowanie. Strój powinien być elegancki, prosty, skromny. </a:t>
            </a:r>
            <a:br>
              <a:rPr lang="pl-PL" sz="2200" dirty="0" smtClean="0"/>
            </a:br>
            <a:r>
              <a:rPr lang="pl-PL" sz="2200" dirty="0" smtClean="0"/>
              <a:t/>
            </a:r>
            <a:br>
              <a:rPr lang="pl-PL" sz="2200" dirty="0" smtClean="0"/>
            </a:br>
            <a:r>
              <a:rPr lang="pl-PL" sz="2200" b="1" u="sng" dirty="0" smtClean="0">
                <a:solidFill>
                  <a:srgbClr val="CE08C0"/>
                </a:solidFill>
              </a:rPr>
              <a:t>- </a:t>
            </a:r>
            <a:r>
              <a:rPr lang="pl-PL" sz="2200" u="sng" dirty="0" smtClean="0">
                <a:solidFill>
                  <a:srgbClr val="CE08C0"/>
                </a:solidFill>
              </a:rPr>
              <a:t>Wieczorem koniecznie się rozluźnij i odpocznij. </a:t>
            </a:r>
            <a:r>
              <a:rPr lang="pl-PL" sz="2200" dirty="0" smtClean="0"/>
              <a:t>Wyjdź na dłuższy spacer, porozmawiaj o czymś wesołym z przyjaciółmi, weź gorącą kąpiel, poczytaj dobrą książkę. Na kilka dobrych chwil oddal od siebie wszystkie myśli o egzaminie.</a:t>
            </a:r>
            <a:br>
              <a:rPr lang="pl-PL" sz="2200" dirty="0" smtClean="0"/>
            </a:br>
            <a:r>
              <a:rPr lang="pl-PL" sz="2200" dirty="0" smtClean="0"/>
              <a:t/>
            </a:r>
            <a:br>
              <a:rPr lang="pl-PL" sz="2200" dirty="0" smtClean="0"/>
            </a:br>
            <a:r>
              <a:rPr lang="pl-PL" sz="2200" u="sng" dirty="0" smtClean="0">
                <a:solidFill>
                  <a:srgbClr val="CE08C0"/>
                </a:solidFill>
              </a:rPr>
              <a:t>- Koniecznie idź wcześniej spać! </a:t>
            </a:r>
            <a:r>
              <a:rPr lang="pl-PL" sz="2200" dirty="0" smtClean="0"/>
              <a:t>Wyśpij się! Zaśnij z pozytywnym nastawieniem na jutrzejszy dzień.</a:t>
            </a:r>
            <a:br>
              <a:rPr lang="pl-PL" sz="2200" dirty="0" smtClean="0"/>
            </a:br>
            <a:r>
              <a:rPr lang="pl-PL" sz="2000" dirty="0" smtClean="0"/>
              <a:t/>
            </a:r>
            <a:br>
              <a:rPr lang="pl-PL" sz="2000" dirty="0" smtClean="0"/>
            </a:br>
            <a:r>
              <a:rPr lang="pl-PL" sz="2000" u="sng" dirty="0" smtClean="0">
                <a:solidFill>
                  <a:srgbClr val="CE08C0"/>
                </a:solidFill>
              </a:rPr>
              <a:t>- </a:t>
            </a:r>
            <a:r>
              <a:rPr lang="pl-PL" sz="2200" u="sng" dirty="0" smtClean="0">
                <a:solidFill>
                  <a:srgbClr val="CE08C0"/>
                </a:solidFill>
              </a:rPr>
              <a:t>Kiedy już otworzysz oczy </a:t>
            </a:r>
            <a:r>
              <a:rPr lang="pl-PL" sz="2200" dirty="0" smtClean="0"/>
              <a:t>i zdasz sobie sprawę, że to już TEN dzień, wstań, zabierz przygotowane wcześniej rzeczy i idź na egzamin. </a:t>
            </a:r>
            <a:br>
              <a:rPr lang="pl-PL" sz="2200" dirty="0" smtClean="0"/>
            </a:br>
            <a:r>
              <a:rPr lang="pl-PL" sz="2200" dirty="0" smtClean="0"/>
              <a:t>														</a:t>
            </a:r>
            <a:r>
              <a:rPr lang="pl-PL" sz="4900" b="1" dirty="0" smtClean="0">
                <a:solidFill>
                  <a:srgbClr val="CE08C0"/>
                </a:solidFill>
              </a:rPr>
              <a:t>Powodzenia </a:t>
            </a:r>
            <a:r>
              <a:rPr lang="pl-PL" sz="4900" b="1" dirty="0" smtClean="0">
                <a:solidFill>
                  <a:srgbClr val="CE08C0"/>
                </a:solidFill>
                <a:sym typeface="Wingdings" pitchFamily="2" charset="2"/>
              </a:rPr>
              <a:t></a:t>
            </a:r>
            <a:r>
              <a:rPr lang="pl-PL" sz="4900" b="1" dirty="0" smtClean="0">
                <a:solidFill>
                  <a:srgbClr val="CE08C0"/>
                </a:solidFill>
              </a:rPr>
              <a:t>!</a:t>
            </a:r>
            <a:r>
              <a:rPr lang="pl-PL" sz="2200" dirty="0" smtClean="0"/>
              <a:t/>
            </a:r>
            <a:br>
              <a:rPr lang="pl-PL" sz="2200" dirty="0" smtClean="0"/>
            </a:br>
            <a:endParaRPr lang="pl-PL"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704088"/>
            <a:ext cx="8305800" cy="3296416"/>
          </a:xfrm>
        </p:spPr>
        <p:txBody>
          <a:bodyPr>
            <a:normAutofit/>
          </a:bodyPr>
          <a:lstStyle/>
          <a:p>
            <a:pPr algn="ctr"/>
            <a:r>
              <a:rPr lang="pl-PL" sz="9600" b="1" dirty="0" smtClean="0">
                <a:solidFill>
                  <a:srgbClr val="00B050"/>
                </a:solidFill>
                <a:latin typeface="Chiller" pitchFamily="82" charset="0"/>
              </a:rPr>
              <a:t>Rady dla Rodziców </a:t>
            </a:r>
            <a:r>
              <a:rPr lang="pl-PL" sz="9600" b="1" dirty="0" smtClean="0">
                <a:solidFill>
                  <a:srgbClr val="00B050"/>
                </a:solidFill>
                <a:latin typeface="Chiller" pitchFamily="82" charset="0"/>
                <a:sym typeface="Wingdings" pitchFamily="2" charset="2"/>
              </a:rPr>
              <a:t></a:t>
            </a:r>
            <a:r>
              <a:rPr lang="pl-PL" sz="5400" b="1" dirty="0" smtClean="0">
                <a:solidFill>
                  <a:srgbClr val="7030A0"/>
                </a:solidFill>
                <a:latin typeface="Chiller" pitchFamily="82" charset="0"/>
              </a:rPr>
              <a:t/>
            </a:r>
            <a:br>
              <a:rPr lang="pl-PL" sz="5400" b="1" dirty="0" smtClean="0">
                <a:solidFill>
                  <a:srgbClr val="7030A0"/>
                </a:solidFill>
                <a:latin typeface="Chiller" pitchFamily="82" charset="0"/>
              </a:rPr>
            </a:b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704088"/>
            <a:ext cx="8305800" cy="5653870"/>
          </a:xfrm>
        </p:spPr>
        <p:txBody>
          <a:bodyPr>
            <a:normAutofit fontScale="90000"/>
          </a:bodyPr>
          <a:lstStyle/>
          <a:p>
            <a:r>
              <a:rPr lang="pl-PL" dirty="0" smtClean="0"/>
              <a:t>	</a:t>
            </a:r>
            <a:r>
              <a:rPr lang="pl-PL" sz="3600" dirty="0" smtClean="0"/>
              <a:t>Często Rodzice są w porównywalnym stresie w czasie egzaminów co ich dzieci. Zdarza się, że napięcie u tych pierwszych bywa nawet większe. Pamiętajmy, że stres jest zaraźliwy. Starajmy się unikać pokazywania swojego niepokoju, ponieważ przenosimy go na dzieci. Warto wprowadzić tematy rozmów, które nie dotyczą  egzaminów, najlepiej te odprężające. Na przykład zacznijcie wspólnie planować wakacje.</a:t>
            </a:r>
            <a:r>
              <a:rPr lang="pl-PL" dirty="0" smtClean="0"/>
              <a:t/>
            </a:r>
            <a:br>
              <a:rPr lang="pl-PL" dirty="0" smtClean="0"/>
            </a:b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u="sng" dirty="0" smtClean="0"/>
              <a:t>Drogi Rodzicu!</a:t>
            </a:r>
            <a:endParaRPr lang="pl-PL" u="sng" dirty="0"/>
          </a:p>
        </p:txBody>
      </p:sp>
      <p:sp>
        <p:nvSpPr>
          <p:cNvPr id="5" name="Symbol zastępczy zawartości 4"/>
          <p:cNvSpPr>
            <a:spLocks noGrp="1"/>
          </p:cNvSpPr>
          <p:nvPr>
            <p:ph idx="1"/>
          </p:nvPr>
        </p:nvSpPr>
        <p:spPr/>
        <p:txBody>
          <a:bodyPr>
            <a:normAutofit/>
          </a:bodyPr>
          <a:lstStyle/>
          <a:p>
            <a:r>
              <a:rPr lang="pl-PL" b="1" dirty="0" smtClean="0">
                <a:solidFill>
                  <a:srgbClr val="CE08C0"/>
                </a:solidFill>
              </a:rPr>
              <a:t>Pamiętaj, iż twój stres może udzielać się Twojemu dziecku!!! </a:t>
            </a:r>
            <a:r>
              <a:rPr lang="pl-PL" dirty="0" smtClean="0"/>
              <a:t>Nie poganiaj do nauki, nie mów tekstów typu: „z taką postawą to ty z pewnością nie zdasz”, nie obciążaj swoimi wymaganiami -”musisz być najlepszy, bo inaczej nie dostaniesz się do dobrego liceum...” itp.</a:t>
            </a:r>
          </a:p>
          <a:p>
            <a:r>
              <a:rPr lang="pl-PL" dirty="0" smtClean="0"/>
              <a:t> </a:t>
            </a:r>
            <a:r>
              <a:rPr lang="pl-PL" b="1" dirty="0" smtClean="0">
                <a:solidFill>
                  <a:srgbClr val="CE08C0"/>
                </a:solidFill>
              </a:rPr>
              <a:t>Gdy dziecko wróci z egzaminu, </a:t>
            </a:r>
            <a:r>
              <a:rPr lang="pl-PL" dirty="0" smtClean="0"/>
              <a:t>zainteresuj się jak poszło, zadaj kilka pytań. Jeśli zobaczysz, że dziecko chętnie rozmawia, rozwiń temat. Jednak gdy pociecha unika rozmowy, nie naciskaj, okaż mu jednak wsparcie i gotowość do ewentualnej rozmowy.</a:t>
            </a:r>
          </a:p>
          <a:p>
            <a:pPr>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5297502"/>
          </a:xfrm>
        </p:spPr>
        <p:txBody>
          <a:bodyPr>
            <a:normAutofit/>
          </a:bodyPr>
          <a:lstStyle/>
          <a:p>
            <a:r>
              <a:rPr lang="pl-PL" b="1" u="sng" dirty="0" smtClean="0">
                <a:solidFill>
                  <a:srgbClr val="990000"/>
                </a:solidFill>
              </a:rPr>
              <a:t>Egzamin</a:t>
            </a:r>
            <a:r>
              <a:rPr lang="pl-PL" dirty="0" smtClean="0"/>
              <a:t> to wyzwanie nie tylko dla Uczniów czy Nauczycieli, ale również Rodziców, którzy martwią się o przyszłą edukację swoich dzieci. </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042"/>
            <a:ext cx="8305800" cy="5643602"/>
          </a:xfrm>
        </p:spPr>
        <p:txBody>
          <a:bodyPr>
            <a:noAutofit/>
          </a:bodyPr>
          <a:lstStyle/>
          <a:p>
            <a:pPr>
              <a:buFont typeface="Arial" pitchFamily="34" charset="0"/>
              <a:buChar char="•"/>
            </a:pPr>
            <a:r>
              <a:rPr lang="pl-PL" sz="2400" b="1" dirty="0" smtClean="0">
                <a:solidFill>
                  <a:srgbClr val="CE08C0"/>
                </a:solidFill>
              </a:rPr>
              <a:t> Utwierdzaj w przekonaniu</a:t>
            </a:r>
            <a:r>
              <a:rPr lang="pl-PL" sz="2400" dirty="0" smtClean="0"/>
              <a:t>, że da radę, że świetnie sobie radzi, że jest mądre.</a:t>
            </a:r>
            <a:br>
              <a:rPr lang="pl-PL" sz="2400" dirty="0" smtClean="0"/>
            </a:br>
            <a:r>
              <a:rPr lang="pl-PL" sz="2400" b="1" dirty="0" smtClean="0">
                <a:solidFill>
                  <a:srgbClr val="CE08C0"/>
                </a:solidFill>
              </a:rPr>
              <a:t>Jeśli dziecko ma wrażenie, że pierwszy dzień egzaminu poszedł kiepsko, </a:t>
            </a:r>
            <a:r>
              <a:rPr lang="pl-PL" sz="2400" dirty="0" smtClean="0"/>
              <a:t>warto mieć na uwadze, iż w stresie ocena sytuacji może być błędna. Nastaw je pozytywnie. Powiedz mu : </a:t>
            </a:r>
            <a:r>
              <a:rPr lang="pl-PL" sz="2400" b="1" dirty="0" smtClean="0">
                <a:solidFill>
                  <a:srgbClr val="00B050"/>
                </a:solidFill>
              </a:rPr>
              <a:t>„Jesteś dobrze przygotowany”, „Jesteś mądry, dobry w tym”, „Poradziłeś sobie już z niejednym trudnym egzaminem”, „Jesteś silny i poradzisz sobie”, „Przypomnij sobie, jak dobrze poszło ci, gdy...”, „Dobrze ci idzie”,</a:t>
            </a:r>
            <a:r>
              <a:rPr lang="pl-PL" sz="2400" b="1" dirty="0" smtClean="0">
                <a:solidFill>
                  <a:srgbClr val="0070C0"/>
                </a:solidFill>
              </a:rPr>
              <a:t> </a:t>
            </a:r>
            <a:r>
              <a:rPr lang="pl-PL" sz="2400" dirty="0" smtClean="0"/>
              <a:t>- to powinno pomóc.</a:t>
            </a:r>
            <a:br>
              <a:rPr lang="pl-PL" sz="2400" dirty="0" smtClean="0"/>
            </a:br>
            <a:r>
              <a:rPr lang="pl-PL" sz="2400" dirty="0" smtClean="0"/>
              <a:t>Ważne jest, aby formułować takie wypowiedzi w sposób </a:t>
            </a:r>
            <a:r>
              <a:rPr lang="pl-PL" sz="2400" b="1" u="sng" dirty="0" smtClean="0"/>
              <a:t>pozytywny</a:t>
            </a:r>
            <a:r>
              <a:rPr lang="pl-PL" sz="2400" dirty="0" smtClean="0"/>
              <a:t>, to znaczy </a:t>
            </a:r>
            <a:r>
              <a:rPr lang="pl-PL" sz="2400" b="1" u="sng" dirty="0" smtClean="0"/>
              <a:t>unikając</a:t>
            </a:r>
            <a:r>
              <a:rPr lang="pl-PL" sz="2400" dirty="0" smtClean="0"/>
              <a:t> zaprzeczeń typu: </a:t>
            </a:r>
            <a:r>
              <a:rPr lang="pl-PL" sz="2400" dirty="0" smtClean="0">
                <a:solidFill>
                  <a:srgbClr val="FF0000"/>
                </a:solidFill>
              </a:rPr>
              <a:t>„Nie martw się”, „Nie będzie tak źle”. </a:t>
            </a:r>
            <a:r>
              <a:rPr lang="pl-PL" sz="2400" dirty="0" smtClean="0"/>
              <a:t>Unikajmy również stwierdzeń, sloganów typu: </a:t>
            </a:r>
            <a:r>
              <a:rPr lang="pl-PL" sz="2400" dirty="0" smtClean="0">
                <a:solidFill>
                  <a:srgbClr val="FF0000"/>
                </a:solidFill>
              </a:rPr>
              <a:t>„Weź się w garść”, „Nie rozklejaj się.”, „Nie jesteś małym dzieckiem”.</a:t>
            </a:r>
            <a:br>
              <a:rPr lang="pl-PL" sz="2400" dirty="0" smtClean="0">
                <a:solidFill>
                  <a:srgbClr val="FF0000"/>
                </a:solidFill>
              </a:rPr>
            </a:br>
            <a:endParaRPr lang="pl-PL"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704088"/>
            <a:ext cx="8229600" cy="938962"/>
          </a:xfrm>
        </p:spPr>
        <p:txBody>
          <a:bodyPr>
            <a:normAutofit fontScale="90000"/>
          </a:bodyPr>
          <a:lstStyle/>
          <a:p>
            <a:r>
              <a:rPr lang="pl-PL" dirty="0" smtClean="0"/>
              <a:t/>
            </a:r>
            <a:br>
              <a:rPr lang="pl-PL" dirty="0" smtClean="0"/>
            </a:br>
            <a:r>
              <a:rPr lang="pl-PL" dirty="0" smtClean="0"/>
              <a:t> </a:t>
            </a:r>
            <a:br>
              <a:rPr lang="pl-PL" dirty="0" smtClean="0"/>
            </a:br>
            <a:r>
              <a:rPr lang="pl-PL" dirty="0" smtClean="0"/>
              <a:t/>
            </a:r>
            <a:br>
              <a:rPr lang="pl-PL" dirty="0" smtClean="0"/>
            </a:br>
            <a:r>
              <a:rPr lang="pl-PL" b="1" dirty="0" smtClean="0"/>
              <a:t/>
            </a:r>
            <a:br>
              <a:rPr lang="pl-PL" b="1" dirty="0" smtClean="0"/>
            </a:br>
            <a:r>
              <a:rPr lang="pl-PL" b="1" dirty="0" smtClean="0"/>
              <a:t> Podsumowując, Rodzicu!</a:t>
            </a:r>
            <a:endParaRPr lang="pl-PL" b="1" dirty="0"/>
          </a:p>
        </p:txBody>
      </p:sp>
      <p:sp>
        <p:nvSpPr>
          <p:cNvPr id="4" name="Symbol zastępczy zawartości 3"/>
          <p:cNvSpPr>
            <a:spLocks noGrp="1"/>
          </p:cNvSpPr>
          <p:nvPr>
            <p:ph idx="1"/>
          </p:nvPr>
        </p:nvSpPr>
        <p:spPr>
          <a:xfrm>
            <a:off x="457200" y="1714488"/>
            <a:ext cx="8229600" cy="4610112"/>
          </a:xfrm>
        </p:spPr>
        <p:txBody>
          <a:bodyPr>
            <a:normAutofit fontScale="55000" lnSpcReduction="20000"/>
          </a:bodyPr>
          <a:lstStyle/>
          <a:p>
            <a:r>
              <a:rPr lang="pl-PL" sz="3600" b="1" dirty="0" smtClean="0">
                <a:solidFill>
                  <a:srgbClr val="FF0000"/>
                </a:solidFill>
              </a:rPr>
              <a:t>- Nie krytykuj.</a:t>
            </a:r>
          </a:p>
          <a:p>
            <a:r>
              <a:rPr lang="pl-PL" sz="3600" b="1" dirty="0" smtClean="0">
                <a:solidFill>
                  <a:srgbClr val="FF0000"/>
                </a:solidFill>
              </a:rPr>
              <a:t>- Nie oceniaj.</a:t>
            </a:r>
          </a:p>
          <a:p>
            <a:r>
              <a:rPr lang="pl-PL" sz="3600" b="1" dirty="0" smtClean="0">
                <a:solidFill>
                  <a:srgbClr val="FF0000"/>
                </a:solidFill>
              </a:rPr>
              <a:t>- Nie zmuszaj.</a:t>
            </a:r>
          </a:p>
          <a:p>
            <a:r>
              <a:rPr lang="pl-PL" sz="3600" b="1" dirty="0" smtClean="0">
                <a:solidFill>
                  <a:srgbClr val="00B050"/>
                </a:solidFill>
              </a:rPr>
              <a:t>- Bądź wyrozumiały.</a:t>
            </a:r>
          </a:p>
          <a:p>
            <a:r>
              <a:rPr lang="pl-PL" sz="3600" b="1" dirty="0" smtClean="0">
                <a:solidFill>
                  <a:srgbClr val="00B050"/>
                </a:solidFill>
              </a:rPr>
              <a:t>- Wspieraj.</a:t>
            </a:r>
          </a:p>
          <a:p>
            <a:r>
              <a:rPr lang="pl-PL" sz="3600" b="1" dirty="0" smtClean="0">
                <a:solidFill>
                  <a:srgbClr val="00B050"/>
                </a:solidFill>
              </a:rPr>
              <a:t>- Uwierz w swoje dziecko, </a:t>
            </a:r>
          </a:p>
          <a:p>
            <a:pPr>
              <a:buNone/>
            </a:pPr>
            <a:r>
              <a:rPr lang="pl-PL" sz="3600" b="1" dirty="0" smtClean="0">
                <a:solidFill>
                  <a:srgbClr val="00B050"/>
                </a:solidFill>
              </a:rPr>
              <a:t>	a ono uwierzy w siebie.</a:t>
            </a:r>
          </a:p>
          <a:p>
            <a:endParaRPr lang="pl-PL" sz="2900" b="1" dirty="0" smtClean="0">
              <a:solidFill>
                <a:srgbClr val="00B050"/>
              </a:solidFill>
            </a:endParaRPr>
          </a:p>
          <a:p>
            <a:endParaRPr lang="pl-PL" sz="2900" b="1" dirty="0" smtClean="0">
              <a:solidFill>
                <a:srgbClr val="00B050"/>
              </a:solidFill>
            </a:endParaRPr>
          </a:p>
          <a:p>
            <a:pPr algn="r"/>
            <a:endParaRPr lang="pl-PL" sz="2900" b="1" dirty="0" smtClean="0">
              <a:solidFill>
                <a:srgbClr val="00B050"/>
              </a:solidFill>
            </a:endParaRPr>
          </a:p>
          <a:p>
            <a:pPr algn="r"/>
            <a:endParaRPr lang="pl-PL" sz="2900" b="1" dirty="0" smtClean="0">
              <a:solidFill>
                <a:srgbClr val="00B050"/>
              </a:solidFill>
            </a:endParaRPr>
          </a:p>
          <a:p>
            <a:pPr>
              <a:buNone/>
            </a:pPr>
            <a:r>
              <a:rPr lang="pl-PL" sz="2900" b="1" dirty="0" smtClean="0">
                <a:solidFill>
                  <a:srgbClr val="00B050"/>
                </a:solidFill>
              </a:rPr>
              <a:t>Pamiętaj, </a:t>
            </a:r>
            <a:endParaRPr lang="pl-PL" sz="2900" b="1" dirty="0" smtClean="0">
              <a:solidFill>
                <a:srgbClr val="00B050"/>
              </a:solidFill>
            </a:endParaRPr>
          </a:p>
          <a:p>
            <a:pPr>
              <a:buNone/>
            </a:pPr>
            <a:r>
              <a:rPr lang="pl-PL" sz="2900" b="1" i="1" dirty="0" smtClean="0"/>
              <a:t>Sposób</a:t>
            </a:r>
            <a:r>
              <a:rPr lang="pl-PL" sz="2900" b="1" i="1" dirty="0" smtClean="0"/>
              <a:t>, w jaki mówimy do naszych dzieci, staje się ich </a:t>
            </a:r>
            <a:r>
              <a:rPr lang="pl-PL" sz="2900" b="1" i="1" dirty="0" smtClean="0"/>
              <a:t>wewnętrznym głosem</a:t>
            </a:r>
            <a:r>
              <a:rPr lang="pl-PL" sz="2900" b="1" i="1" dirty="0" smtClean="0"/>
              <a:t>.</a:t>
            </a:r>
            <a:r>
              <a:rPr lang="pl-PL" sz="2900" dirty="0" smtClean="0"/>
              <a:t> </a:t>
            </a:r>
          </a:p>
          <a:p>
            <a:pPr algn="r">
              <a:buNone/>
            </a:pPr>
            <a:r>
              <a:rPr lang="pl-PL" sz="1700" dirty="0" err="1" smtClean="0"/>
              <a:t>Peggy</a:t>
            </a:r>
            <a:r>
              <a:rPr lang="pl-PL" sz="1700" dirty="0" smtClean="0"/>
              <a:t> </a:t>
            </a:r>
            <a:r>
              <a:rPr lang="pl-PL" sz="1700" dirty="0" err="1" smtClean="0"/>
              <a:t>O’Mara</a:t>
            </a:r>
            <a:endParaRPr lang="pl-PL" sz="1700" dirty="0" smtClean="0"/>
          </a:p>
          <a:p>
            <a:endParaRPr lang="pl-PL" b="1" dirty="0" smtClean="0">
              <a:solidFill>
                <a:srgbClr val="00B050"/>
              </a:solidFill>
            </a:endParaRPr>
          </a:p>
          <a:p>
            <a:pPr>
              <a:buNone/>
            </a:pPr>
            <a:endParaRPr lang="pl-PL" b="1" dirty="0" smtClean="0">
              <a:solidFill>
                <a:srgbClr val="00B050"/>
              </a:solidFill>
            </a:endParaRPr>
          </a:p>
          <a:p>
            <a:pPr algn="r">
              <a:buNone/>
            </a:pPr>
            <a:endParaRPr lang="pl-PL" sz="1200" b="1" dirty="0" smtClean="0">
              <a:latin typeface="Times New Roman" pitchFamily="18" charset="0"/>
              <a:cs typeface="Times New Roman" pitchFamily="18" charset="0"/>
            </a:endParaRPr>
          </a:p>
          <a:p>
            <a:pPr algn="r">
              <a:buNone/>
            </a:pPr>
            <a:r>
              <a:rPr lang="pl-PL" sz="1200" b="1" dirty="0" smtClean="0">
                <a:latin typeface="Times New Roman" pitchFamily="18" charset="0"/>
                <a:cs typeface="Times New Roman" pitchFamily="18" charset="0"/>
              </a:rPr>
              <a:t>Opracowała</a:t>
            </a:r>
          </a:p>
          <a:p>
            <a:pPr algn="r">
              <a:buNone/>
            </a:pPr>
            <a:r>
              <a:rPr lang="pl-PL" sz="1200" b="1" dirty="0" smtClean="0">
                <a:latin typeface="Times New Roman" pitchFamily="18" charset="0"/>
                <a:cs typeface="Times New Roman" pitchFamily="18" charset="0"/>
              </a:rPr>
              <a:t>Katarzyna Drozdek</a:t>
            </a:r>
          </a:p>
        </p:txBody>
      </p:sp>
      <p:pic>
        <p:nvPicPr>
          <p:cNvPr id="1027" name="Picture 3" descr="C:\Users\komp\Documents\pobrane.jpg"/>
          <p:cNvPicPr>
            <a:picLocks noChangeAspect="1" noChangeArrowheads="1"/>
          </p:cNvPicPr>
          <p:nvPr/>
        </p:nvPicPr>
        <p:blipFill>
          <a:blip r:embed="rId2"/>
          <a:srcRect/>
          <a:stretch>
            <a:fillRect/>
          </a:stretch>
        </p:blipFill>
        <p:spPr bwMode="auto">
          <a:xfrm>
            <a:off x="4071934" y="1928802"/>
            <a:ext cx="4643470" cy="235745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704088"/>
            <a:ext cx="8229600" cy="2582036"/>
          </a:xfrm>
        </p:spPr>
        <p:txBody>
          <a:bodyPr>
            <a:normAutofit fontScale="90000"/>
          </a:bodyPr>
          <a:lstStyle/>
          <a:p>
            <a:pPr algn="ctr"/>
            <a:r>
              <a:rPr lang="pl-PL" sz="7300" b="1" dirty="0" smtClean="0">
                <a:solidFill>
                  <a:srgbClr val="7030A0"/>
                </a:solidFill>
                <a:latin typeface="Chiller" pitchFamily="82" charset="0"/>
              </a:rPr>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Jak </a:t>
            </a:r>
            <a:r>
              <a:rPr lang="pl-PL" sz="7300" b="1" dirty="0" smtClean="0">
                <a:solidFill>
                  <a:srgbClr val="7030A0"/>
                </a:solidFill>
                <a:latin typeface="Chiller" pitchFamily="82" charset="0"/>
              </a:rPr>
              <a:t>się przygotować </a:t>
            </a:r>
            <a:br>
              <a:rPr lang="pl-PL" sz="7300" b="1" dirty="0" smtClean="0">
                <a:solidFill>
                  <a:srgbClr val="7030A0"/>
                </a:solidFill>
                <a:latin typeface="Chiller" pitchFamily="82" charset="0"/>
              </a:rPr>
            </a:br>
            <a:r>
              <a:rPr lang="pl-PL" sz="7300" b="1" dirty="0" smtClean="0">
                <a:solidFill>
                  <a:srgbClr val="7030A0"/>
                </a:solidFill>
                <a:latin typeface="Chiller" pitchFamily="82" charset="0"/>
              </a:rPr>
              <a:t>do Egzaminu Ósmoklasisty?</a:t>
            </a:r>
            <a:r>
              <a:rPr lang="pl-PL" sz="4800" b="1" dirty="0" smtClean="0">
                <a:solidFill>
                  <a:srgbClr val="7030A0"/>
                </a:solidFill>
                <a:latin typeface="Chiller" pitchFamily="82" charset="0"/>
              </a:rPr>
              <a:t/>
            </a:r>
            <a:br>
              <a:rPr lang="pl-PL" sz="4800" b="1" dirty="0" smtClean="0">
                <a:solidFill>
                  <a:srgbClr val="7030A0"/>
                </a:solidFill>
                <a:latin typeface="Chiller" pitchFamily="82" charset="0"/>
              </a:rPr>
            </a:br>
            <a:endParaRPr lang="pl-PL" dirty="0"/>
          </a:p>
        </p:txBody>
      </p:sp>
      <p:sp>
        <p:nvSpPr>
          <p:cNvPr id="4" name="Symbol zastępczy zawartości 3"/>
          <p:cNvSpPr>
            <a:spLocks noGrp="1"/>
          </p:cNvSpPr>
          <p:nvPr>
            <p:ph idx="1"/>
          </p:nvPr>
        </p:nvSpPr>
        <p:spPr>
          <a:xfrm>
            <a:off x="457200" y="1857364"/>
            <a:ext cx="8229600" cy="4467236"/>
          </a:xfrm>
        </p:spPr>
        <p:txBody>
          <a:bodyPr/>
          <a:lstStyle/>
          <a:p>
            <a:pPr algn="ctr">
              <a:buNone/>
            </a:pPr>
            <a:endParaRPr lang="pl-PL" b="1" dirty="0" smtClean="0">
              <a:solidFill>
                <a:srgbClr val="7030A0"/>
              </a:solidFill>
              <a:latin typeface="Chiller" pitchFamily="82" charset="0"/>
            </a:endParaRPr>
          </a:p>
          <a:p>
            <a:pPr algn="ctr">
              <a:buNone/>
            </a:pPr>
            <a:endParaRPr lang="pl-PL" sz="4400" b="1" dirty="0" smtClean="0"/>
          </a:p>
          <a:p>
            <a:pPr algn="ctr">
              <a:buNone/>
            </a:pPr>
            <a:r>
              <a:rPr lang="pl-PL" sz="6000" b="1" dirty="0" smtClean="0">
                <a:solidFill>
                  <a:srgbClr val="00B050"/>
                </a:solidFill>
                <a:latin typeface="Chiller" pitchFamily="82" charset="0"/>
              </a:rPr>
              <a:t>Rady </a:t>
            </a:r>
            <a:r>
              <a:rPr lang="pl-PL" sz="6000" b="1" dirty="0" smtClean="0">
                <a:solidFill>
                  <a:srgbClr val="00B050"/>
                </a:solidFill>
                <a:latin typeface="Chiller" pitchFamily="82" charset="0"/>
              </a:rPr>
              <a:t>dla Uczniów </a:t>
            </a:r>
            <a:r>
              <a:rPr lang="pl-PL" sz="6000" b="1" dirty="0" smtClean="0">
                <a:solidFill>
                  <a:srgbClr val="00B050"/>
                </a:solidFill>
                <a:latin typeface="Chiller" pitchFamily="82" charset="0"/>
                <a:sym typeface="Wingdings" pitchFamily="2" charset="2"/>
              </a:rPr>
              <a:t></a:t>
            </a:r>
            <a:endParaRPr lang="pl-PL" sz="6000" b="1" dirty="0" smtClean="0">
              <a:solidFill>
                <a:srgbClr val="7030A0"/>
              </a:solidFill>
              <a:latin typeface="Chiller"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mp\Documents\pobrane.jpg"/>
          <p:cNvPicPr>
            <a:picLocks noChangeAspect="1" noChangeArrowheads="1"/>
          </p:cNvPicPr>
          <p:nvPr/>
        </p:nvPicPr>
        <p:blipFill>
          <a:blip r:embed="rId2"/>
          <a:srcRect/>
          <a:stretch>
            <a:fillRect/>
          </a:stretch>
        </p:blipFill>
        <p:spPr bwMode="auto">
          <a:xfrm>
            <a:off x="6643702" y="214290"/>
            <a:ext cx="2143125" cy="2143125"/>
          </a:xfrm>
          <a:prstGeom prst="rect">
            <a:avLst/>
          </a:prstGeom>
          <a:noFill/>
        </p:spPr>
      </p:pic>
      <p:sp>
        <p:nvSpPr>
          <p:cNvPr id="3" name="Tytuł 2"/>
          <p:cNvSpPr>
            <a:spLocks noGrp="1"/>
          </p:cNvSpPr>
          <p:nvPr>
            <p:ph type="title"/>
          </p:nvPr>
        </p:nvSpPr>
        <p:spPr>
          <a:xfrm>
            <a:off x="457200" y="214290"/>
            <a:ext cx="8229600" cy="5857916"/>
          </a:xfrm>
        </p:spPr>
        <p:txBody>
          <a:bodyPr>
            <a:noAutofit/>
          </a:bodyPr>
          <a:lstStyle/>
          <a:p>
            <a:pPr algn="l" fontAlgn="base">
              <a:buFont typeface="Wingdings" pitchFamily="2" charset="2"/>
              <a:buChar char="Ø"/>
            </a:pPr>
            <a:r>
              <a:rPr lang="pl-PL" sz="3200" b="1" u="sng" dirty="0" smtClean="0">
                <a:solidFill>
                  <a:srgbClr val="990000"/>
                </a:solidFill>
              </a:rPr>
              <a:t> Mieć dobry plan</a:t>
            </a:r>
            <a:br>
              <a:rPr lang="pl-PL" sz="3200" b="1" u="sng" dirty="0" smtClean="0">
                <a:solidFill>
                  <a:srgbClr val="990000"/>
                </a:solidFill>
              </a:rPr>
            </a:br>
            <a:r>
              <a:rPr lang="pl-PL" sz="3200" dirty="0" smtClean="0"/>
              <a:t/>
            </a:r>
            <a:br>
              <a:rPr lang="pl-PL" sz="3200" dirty="0" smtClean="0"/>
            </a:br>
            <a:r>
              <a:rPr lang="pl-PL" sz="3200" dirty="0" smtClean="0">
                <a:solidFill>
                  <a:srgbClr val="7030A0"/>
                </a:solidFill>
              </a:rPr>
              <a:t>Wiecie już, co umiecie, a czego </a:t>
            </a:r>
            <a:br>
              <a:rPr lang="pl-PL" sz="3200" dirty="0" smtClean="0">
                <a:solidFill>
                  <a:srgbClr val="7030A0"/>
                </a:solidFill>
              </a:rPr>
            </a:br>
            <a:r>
              <a:rPr lang="pl-PL" sz="3200" dirty="0" smtClean="0">
                <a:solidFill>
                  <a:srgbClr val="7030A0"/>
                </a:solidFill>
              </a:rPr>
              <a:t>nie. Teraz wszystko zależy od was. </a:t>
            </a:r>
            <a:br>
              <a:rPr lang="pl-PL" sz="3200" dirty="0" smtClean="0">
                <a:solidFill>
                  <a:srgbClr val="7030A0"/>
                </a:solidFill>
              </a:rPr>
            </a:br>
            <a:r>
              <a:rPr lang="pl-PL" sz="3200" b="1" dirty="0" smtClean="0">
                <a:solidFill>
                  <a:srgbClr val="7030A0"/>
                </a:solidFill>
              </a:rPr>
              <a:t>Samodzielna nauka do egzaminu wymaga planu.</a:t>
            </a:r>
            <a:r>
              <a:rPr lang="pl-PL" sz="3200" dirty="0" smtClean="0">
                <a:solidFill>
                  <a:srgbClr val="7030A0"/>
                </a:solidFill>
              </a:rPr>
              <a:t>  </a:t>
            </a:r>
            <a:r>
              <a:rPr lang="pl-PL" sz="3200" b="1" dirty="0" smtClean="0">
                <a:solidFill>
                  <a:srgbClr val="7030A0"/>
                </a:solidFill>
              </a:rPr>
              <a:t>Uczcie się mało</a:t>
            </a:r>
            <a:r>
              <a:rPr lang="pl-PL" sz="3200" dirty="0" smtClean="0">
                <a:solidFill>
                  <a:srgbClr val="7030A0"/>
                </a:solidFill>
              </a:rPr>
              <a:t> (to nie żart!), </a:t>
            </a:r>
            <a:r>
              <a:rPr lang="pl-PL" sz="3200" b="1" dirty="0" smtClean="0">
                <a:solidFill>
                  <a:srgbClr val="7030A0"/>
                </a:solidFill>
              </a:rPr>
              <a:t>ale… często i systematycznie.</a:t>
            </a:r>
            <a:r>
              <a:rPr lang="pl-PL" sz="3200" dirty="0" smtClean="0">
                <a:solidFill>
                  <a:srgbClr val="7030A0"/>
                </a:solidFill>
              </a:rPr>
              <a:t> Najlepiej codziennie,</a:t>
            </a:r>
            <a:br>
              <a:rPr lang="pl-PL" sz="3200" dirty="0" smtClean="0">
                <a:solidFill>
                  <a:srgbClr val="7030A0"/>
                </a:solidFill>
              </a:rPr>
            </a:br>
            <a:r>
              <a:rPr lang="pl-PL" sz="3200" dirty="0" smtClean="0">
                <a:solidFill>
                  <a:srgbClr val="7030A0"/>
                </a:solidFill>
              </a:rPr>
              <a:t>o takiej porze, kiedy nauka przychodzi Wam najłatwiej. Ustalcie sobie czas nauki.</a:t>
            </a:r>
            <a:endParaRPr lang="pl-PL" sz="32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5797568"/>
          </a:xfrm>
        </p:spPr>
        <p:txBody>
          <a:bodyPr>
            <a:normAutofit fontScale="90000"/>
          </a:bodyPr>
          <a:lstStyle/>
          <a:p>
            <a:pPr algn="l" fontAlgn="base">
              <a:buFont typeface="Wingdings" pitchFamily="2" charset="2"/>
              <a:buChar char="Ø"/>
            </a:pPr>
            <a:r>
              <a:rPr lang="pl-PL" b="1" u="sng" dirty="0" smtClean="0">
                <a:solidFill>
                  <a:srgbClr val="990000"/>
                </a:solidFill>
              </a:rPr>
              <a:t> </a:t>
            </a:r>
            <a:r>
              <a:rPr lang="pl-PL" sz="3600" b="1" u="sng" dirty="0" smtClean="0">
                <a:solidFill>
                  <a:srgbClr val="990000"/>
                </a:solidFill>
              </a:rPr>
              <a:t>Dziel materiał na małe porcje</a:t>
            </a:r>
            <a:br>
              <a:rPr lang="pl-PL" sz="3600" b="1" u="sng" dirty="0" smtClean="0">
                <a:solidFill>
                  <a:srgbClr val="990000"/>
                </a:solidFill>
              </a:rPr>
            </a:br>
            <a:r>
              <a:rPr lang="pl-PL" sz="3600" dirty="0" smtClean="0"/>
              <a:t/>
            </a:r>
            <a:br>
              <a:rPr lang="pl-PL" sz="3600" dirty="0" smtClean="0"/>
            </a:br>
            <a:r>
              <a:rPr lang="pl-PL" sz="3600" dirty="0" smtClean="0">
                <a:solidFill>
                  <a:srgbClr val="7030A0"/>
                </a:solidFill>
              </a:rPr>
              <a:t>Podzielcie materiał na małe </a:t>
            </a:r>
            <a:br>
              <a:rPr lang="pl-PL" sz="3600" dirty="0" smtClean="0">
                <a:solidFill>
                  <a:srgbClr val="7030A0"/>
                </a:solidFill>
              </a:rPr>
            </a:br>
            <a:r>
              <a:rPr lang="pl-PL" sz="3600" dirty="0" smtClean="0">
                <a:solidFill>
                  <a:srgbClr val="7030A0"/>
                </a:solidFill>
              </a:rPr>
              <a:t>porcje. Skupcie się </a:t>
            </a:r>
            <a:br>
              <a:rPr lang="pl-PL" sz="3600" dirty="0" smtClean="0">
                <a:solidFill>
                  <a:srgbClr val="7030A0"/>
                </a:solidFill>
              </a:rPr>
            </a:br>
            <a:r>
              <a:rPr lang="pl-PL" sz="3600" dirty="0" smtClean="0">
                <a:solidFill>
                  <a:srgbClr val="7030A0"/>
                </a:solidFill>
              </a:rPr>
              <a:t>przede wszystkim na tym, </a:t>
            </a:r>
            <a:br>
              <a:rPr lang="pl-PL" sz="3600" dirty="0" smtClean="0">
                <a:solidFill>
                  <a:srgbClr val="7030A0"/>
                </a:solidFill>
              </a:rPr>
            </a:br>
            <a:r>
              <a:rPr lang="pl-PL" sz="3600" b="1" dirty="0" smtClean="0">
                <a:solidFill>
                  <a:srgbClr val="7030A0"/>
                </a:solidFill>
              </a:rPr>
              <a:t>co sprawia wam trudność</a:t>
            </a:r>
            <a:r>
              <a:rPr lang="pl-PL" sz="3600" dirty="0" smtClean="0">
                <a:solidFill>
                  <a:srgbClr val="7030A0"/>
                </a:solidFill>
              </a:rPr>
              <a:t>. </a:t>
            </a:r>
            <a:br>
              <a:rPr lang="pl-PL" sz="3600" dirty="0" smtClean="0">
                <a:solidFill>
                  <a:srgbClr val="7030A0"/>
                </a:solidFill>
              </a:rPr>
            </a:br>
            <a:r>
              <a:rPr lang="pl-PL" sz="3600" dirty="0" smtClean="0">
                <a:solidFill>
                  <a:srgbClr val="7030A0"/>
                </a:solidFill>
              </a:rPr>
              <a:t>Korzystajcie z podręczników i zeszytów, ale także </a:t>
            </a:r>
            <a:br>
              <a:rPr lang="pl-PL" sz="3600" dirty="0" smtClean="0">
                <a:solidFill>
                  <a:srgbClr val="7030A0"/>
                </a:solidFill>
              </a:rPr>
            </a:br>
            <a:r>
              <a:rPr lang="pl-PL" sz="3600" dirty="0" smtClean="0">
                <a:solidFill>
                  <a:srgbClr val="7030A0"/>
                </a:solidFill>
              </a:rPr>
              <a:t>z własnych notatek. </a:t>
            </a:r>
            <a:r>
              <a:rPr lang="pl-PL" sz="3600" b="1" dirty="0" smtClean="0">
                <a:solidFill>
                  <a:srgbClr val="7030A0"/>
                </a:solidFill>
              </a:rPr>
              <a:t>Pamiętaj, usystematyzowana wiedza łatwiej jest przyswajana.</a:t>
            </a:r>
            <a:endParaRPr lang="pl-PL" sz="3600" b="1" dirty="0">
              <a:solidFill>
                <a:srgbClr val="7030A0"/>
              </a:solidFill>
            </a:endParaRPr>
          </a:p>
        </p:txBody>
      </p:sp>
      <p:pic>
        <p:nvPicPr>
          <p:cNvPr id="2050" name="Picture 2" descr="C:\Users\komp\Documents\pobrane (1).jpg"/>
          <p:cNvPicPr>
            <a:picLocks noChangeAspect="1" noChangeArrowheads="1"/>
          </p:cNvPicPr>
          <p:nvPr/>
        </p:nvPicPr>
        <p:blipFill>
          <a:blip r:embed="rId2"/>
          <a:srcRect/>
          <a:stretch>
            <a:fillRect/>
          </a:stretch>
        </p:blipFill>
        <p:spPr bwMode="auto">
          <a:xfrm>
            <a:off x="5143504" y="2214554"/>
            <a:ext cx="3548069" cy="22431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5083188"/>
          </a:xfrm>
        </p:spPr>
        <p:txBody>
          <a:bodyPr>
            <a:normAutofit/>
          </a:bodyPr>
          <a:lstStyle/>
          <a:p>
            <a:pPr algn="l" fontAlgn="base">
              <a:buFont typeface="Wingdings" pitchFamily="2" charset="2"/>
              <a:buChar char="Ø"/>
            </a:pPr>
            <a:r>
              <a:rPr lang="pl-PL" sz="3200" b="1" u="sng" dirty="0" smtClean="0">
                <a:solidFill>
                  <a:srgbClr val="990000"/>
                </a:solidFill>
              </a:rPr>
              <a:t> Efektywna nauka</a:t>
            </a:r>
            <a:br>
              <a:rPr lang="pl-PL" sz="3200" b="1" u="sng" dirty="0" smtClean="0">
                <a:solidFill>
                  <a:srgbClr val="990000"/>
                </a:solidFill>
              </a:rPr>
            </a:br>
            <a:r>
              <a:rPr lang="pl-PL" sz="3200" dirty="0" smtClean="0"/>
              <a:t/>
            </a:r>
            <a:br>
              <a:rPr lang="pl-PL" sz="3200" dirty="0" smtClean="0"/>
            </a:br>
            <a:r>
              <a:rPr lang="pl-PL" sz="3200" b="1" dirty="0" smtClean="0">
                <a:solidFill>
                  <a:srgbClr val="7030A0"/>
                </a:solidFill>
              </a:rPr>
              <a:t>Wykorzystujcie czas na naukę </a:t>
            </a:r>
            <a:br>
              <a:rPr lang="pl-PL" sz="3200" b="1" dirty="0" smtClean="0">
                <a:solidFill>
                  <a:srgbClr val="7030A0"/>
                </a:solidFill>
              </a:rPr>
            </a:br>
            <a:r>
              <a:rPr lang="pl-PL" sz="3200" b="1" dirty="0" smtClean="0">
                <a:solidFill>
                  <a:srgbClr val="7030A0"/>
                </a:solidFill>
              </a:rPr>
              <a:t>jak najlepiej.</a:t>
            </a:r>
            <a:r>
              <a:rPr lang="pl-PL" sz="3200" dirty="0" smtClean="0">
                <a:solidFill>
                  <a:srgbClr val="7030A0"/>
                </a:solidFill>
              </a:rPr>
              <a:t> Uczcie się przy biurku, </a:t>
            </a:r>
            <a:br>
              <a:rPr lang="pl-PL" sz="3200" dirty="0" smtClean="0">
                <a:solidFill>
                  <a:srgbClr val="7030A0"/>
                </a:solidFill>
              </a:rPr>
            </a:br>
            <a:r>
              <a:rPr lang="pl-PL" sz="3200" dirty="0" smtClean="0">
                <a:solidFill>
                  <a:srgbClr val="7030A0"/>
                </a:solidFill>
              </a:rPr>
              <a:t>gdyż siedząca pozycja nie rozleniwia. Usuńcie </a:t>
            </a:r>
            <a:br>
              <a:rPr lang="pl-PL" sz="3200" dirty="0" smtClean="0">
                <a:solidFill>
                  <a:srgbClr val="7030A0"/>
                </a:solidFill>
              </a:rPr>
            </a:br>
            <a:r>
              <a:rPr lang="pl-PL" sz="3200" dirty="0" smtClean="0">
                <a:solidFill>
                  <a:srgbClr val="7030A0"/>
                </a:solidFill>
              </a:rPr>
              <a:t>z zasięgu wzroku przedmioty, które mogłyby was rozpraszać. Wyciszcie albo schowajcie telefon.</a:t>
            </a:r>
            <a:endParaRPr lang="pl-PL" sz="3200" dirty="0">
              <a:solidFill>
                <a:srgbClr val="7030A0"/>
              </a:solidFill>
            </a:endParaRPr>
          </a:p>
        </p:txBody>
      </p:sp>
      <p:pic>
        <p:nvPicPr>
          <p:cNvPr id="1026" name="Picture 2" descr="C:\Users\komp\Documents\pobrane.jpg"/>
          <p:cNvPicPr>
            <a:picLocks noChangeAspect="1" noChangeArrowheads="1"/>
          </p:cNvPicPr>
          <p:nvPr/>
        </p:nvPicPr>
        <p:blipFill>
          <a:blip r:embed="rId2"/>
          <a:srcRect/>
          <a:stretch>
            <a:fillRect/>
          </a:stretch>
        </p:blipFill>
        <p:spPr bwMode="auto">
          <a:xfrm>
            <a:off x="6286512" y="500042"/>
            <a:ext cx="2066925" cy="26432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38"/>
            <a:ext cx="8229600" cy="4154494"/>
          </a:xfrm>
        </p:spPr>
        <p:txBody>
          <a:bodyPr>
            <a:normAutofit/>
          </a:bodyPr>
          <a:lstStyle/>
          <a:p>
            <a:pPr algn="l" fontAlgn="base">
              <a:buFont typeface="Wingdings" pitchFamily="2" charset="2"/>
              <a:buChar char="Ø"/>
            </a:pPr>
            <a:r>
              <a:rPr lang="pl-PL" sz="3200" b="1" u="sng" dirty="0" smtClean="0">
                <a:solidFill>
                  <a:srgbClr val="990000"/>
                </a:solidFill>
              </a:rPr>
              <a:t> Utrwalajcie przez powtórki</a:t>
            </a:r>
            <a:br>
              <a:rPr lang="pl-PL" sz="3200" b="1" u="sng" dirty="0" smtClean="0">
                <a:solidFill>
                  <a:srgbClr val="990000"/>
                </a:solidFill>
              </a:rPr>
            </a:br>
            <a:r>
              <a:rPr lang="pl-PL" sz="3200" dirty="0" smtClean="0"/>
              <a:t/>
            </a:r>
            <a:br>
              <a:rPr lang="pl-PL" sz="3200" dirty="0" smtClean="0"/>
            </a:br>
            <a:r>
              <a:rPr lang="pl-PL" sz="3200" dirty="0" smtClean="0">
                <a:solidFill>
                  <a:srgbClr val="7030A0"/>
                </a:solidFill>
              </a:rPr>
              <a:t>Co jakiś czas wracajcie do tego, </a:t>
            </a:r>
            <a:br>
              <a:rPr lang="pl-PL" sz="3200" dirty="0" smtClean="0">
                <a:solidFill>
                  <a:srgbClr val="7030A0"/>
                </a:solidFill>
              </a:rPr>
            </a:br>
            <a:r>
              <a:rPr lang="pl-PL" sz="3200" dirty="0" smtClean="0">
                <a:solidFill>
                  <a:srgbClr val="7030A0"/>
                </a:solidFill>
              </a:rPr>
              <a:t>co umiecie i </a:t>
            </a:r>
            <a:r>
              <a:rPr lang="pl-PL" sz="3200" b="1" dirty="0" smtClean="0">
                <a:solidFill>
                  <a:srgbClr val="7030A0"/>
                </a:solidFill>
              </a:rPr>
              <a:t>powtarzajcie</a:t>
            </a:r>
            <a:r>
              <a:rPr lang="pl-PL" sz="3200" dirty="0" smtClean="0">
                <a:solidFill>
                  <a:srgbClr val="7030A0"/>
                </a:solidFill>
              </a:rPr>
              <a:t>, </a:t>
            </a:r>
            <a:br>
              <a:rPr lang="pl-PL" sz="3200" dirty="0" smtClean="0">
                <a:solidFill>
                  <a:srgbClr val="7030A0"/>
                </a:solidFill>
              </a:rPr>
            </a:br>
            <a:r>
              <a:rPr lang="pl-PL" sz="3200" dirty="0" smtClean="0">
                <a:solidFill>
                  <a:srgbClr val="7030A0"/>
                </a:solidFill>
              </a:rPr>
              <a:t>by utrwalić już przyswojone </a:t>
            </a:r>
            <a:br>
              <a:rPr lang="pl-PL" sz="3200" dirty="0" smtClean="0">
                <a:solidFill>
                  <a:srgbClr val="7030A0"/>
                </a:solidFill>
              </a:rPr>
            </a:br>
            <a:r>
              <a:rPr lang="pl-PL" sz="3200" dirty="0" smtClean="0">
                <a:solidFill>
                  <a:srgbClr val="7030A0"/>
                </a:solidFill>
              </a:rPr>
              <a:t>wiadomości.</a:t>
            </a:r>
            <a:endParaRPr lang="pl-PL" sz="3200" dirty="0">
              <a:solidFill>
                <a:srgbClr val="7030A0"/>
              </a:solidFill>
            </a:endParaRPr>
          </a:p>
        </p:txBody>
      </p:sp>
      <p:pic>
        <p:nvPicPr>
          <p:cNvPr id="2050" name="Picture 2" descr="C:\Users\komp\Documents\pobrane (1).jpg"/>
          <p:cNvPicPr>
            <a:picLocks noChangeAspect="1" noChangeArrowheads="1"/>
          </p:cNvPicPr>
          <p:nvPr/>
        </p:nvPicPr>
        <p:blipFill>
          <a:blip r:embed="rId2"/>
          <a:srcRect/>
          <a:stretch>
            <a:fillRect/>
          </a:stretch>
        </p:blipFill>
        <p:spPr bwMode="auto">
          <a:xfrm>
            <a:off x="5715008" y="1500174"/>
            <a:ext cx="2928958" cy="29289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1000108"/>
            <a:ext cx="8229600" cy="4071966"/>
          </a:xfrm>
        </p:spPr>
        <p:txBody>
          <a:bodyPr>
            <a:noAutofit/>
          </a:bodyPr>
          <a:lstStyle/>
          <a:p>
            <a:pPr algn="l" fontAlgn="base">
              <a:buFont typeface="Wingdings" pitchFamily="2" charset="2"/>
              <a:buChar char="Ø"/>
            </a:pPr>
            <a:r>
              <a:rPr lang="pl-PL" sz="3200" b="1" u="sng" dirty="0" smtClean="0">
                <a:solidFill>
                  <a:srgbClr val="990000"/>
                </a:solidFill>
              </a:rPr>
              <a:t> Precz z nudą!</a:t>
            </a:r>
            <a:br>
              <a:rPr lang="pl-PL" sz="3200" b="1" u="sng" dirty="0" smtClean="0">
                <a:solidFill>
                  <a:srgbClr val="990000"/>
                </a:solidFill>
              </a:rPr>
            </a:br>
            <a:r>
              <a:rPr lang="pl-PL" sz="3200" dirty="0" smtClean="0"/>
              <a:t/>
            </a:r>
            <a:br>
              <a:rPr lang="pl-PL" sz="3200" dirty="0" smtClean="0"/>
            </a:br>
            <a:r>
              <a:rPr lang="pl-PL" sz="3200" dirty="0" smtClean="0">
                <a:solidFill>
                  <a:srgbClr val="7030A0"/>
                </a:solidFill>
              </a:rPr>
              <a:t>Nie uczcie się przez długi </a:t>
            </a:r>
            <a:br>
              <a:rPr lang="pl-PL" sz="3200" dirty="0" smtClean="0">
                <a:solidFill>
                  <a:srgbClr val="7030A0"/>
                </a:solidFill>
              </a:rPr>
            </a:br>
            <a:r>
              <a:rPr lang="pl-PL" sz="3200" dirty="0" smtClean="0">
                <a:solidFill>
                  <a:srgbClr val="7030A0"/>
                </a:solidFill>
              </a:rPr>
              <a:t>czas jednego przedmiotu, ale </a:t>
            </a:r>
            <a:r>
              <a:rPr lang="pl-PL" sz="3200" b="1" dirty="0" smtClean="0">
                <a:solidFill>
                  <a:srgbClr val="7030A0"/>
                </a:solidFill>
              </a:rPr>
              <a:t>przeplatajcie</a:t>
            </a:r>
            <a:r>
              <a:rPr lang="pl-PL" sz="3200" dirty="0" smtClean="0">
                <a:solidFill>
                  <a:srgbClr val="7030A0"/>
                </a:solidFill>
              </a:rPr>
              <a:t> zagadnienia </a:t>
            </a:r>
            <a:br>
              <a:rPr lang="pl-PL" sz="3200" dirty="0" smtClean="0">
                <a:solidFill>
                  <a:srgbClr val="7030A0"/>
                </a:solidFill>
              </a:rPr>
            </a:br>
            <a:r>
              <a:rPr lang="pl-PL" sz="3200" dirty="0" smtClean="0">
                <a:solidFill>
                  <a:srgbClr val="7030A0"/>
                </a:solidFill>
              </a:rPr>
              <a:t>z języka polskiego zadaniami z matematyki i słówkami z angielskiego tak, </a:t>
            </a:r>
            <a:r>
              <a:rPr lang="pl-PL" sz="3200" b="1" dirty="0" smtClean="0">
                <a:solidFill>
                  <a:srgbClr val="7030A0"/>
                </a:solidFill>
              </a:rPr>
              <a:t>by nauka nie była nużąca</a:t>
            </a:r>
            <a:r>
              <a:rPr lang="pl-PL" sz="3200" dirty="0" smtClean="0">
                <a:solidFill>
                  <a:srgbClr val="7030A0"/>
                </a:solidFill>
              </a:rPr>
              <a:t>. Nasz mózg nie męczy się, lecz nudzi. Warto dostarczać mu wciąż nowych wyzwań.</a:t>
            </a:r>
            <a:endParaRPr lang="pl-PL" sz="3200" dirty="0">
              <a:solidFill>
                <a:srgbClr val="7030A0"/>
              </a:solidFill>
            </a:endParaRPr>
          </a:p>
        </p:txBody>
      </p:sp>
      <p:pic>
        <p:nvPicPr>
          <p:cNvPr id="3074" name="Picture 2" descr="C:\Users\komp\Documents\pobrane (2).jpg"/>
          <p:cNvPicPr>
            <a:picLocks noChangeAspect="1" noChangeArrowheads="1"/>
          </p:cNvPicPr>
          <p:nvPr/>
        </p:nvPicPr>
        <p:blipFill>
          <a:blip r:embed="rId2"/>
          <a:srcRect/>
          <a:stretch>
            <a:fillRect/>
          </a:stretch>
        </p:blipFill>
        <p:spPr bwMode="auto">
          <a:xfrm>
            <a:off x="5357818" y="642918"/>
            <a:ext cx="3128964" cy="250033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1285860"/>
            <a:ext cx="8229600" cy="4572032"/>
          </a:xfrm>
        </p:spPr>
        <p:txBody>
          <a:bodyPr>
            <a:normAutofit fontScale="90000"/>
          </a:bodyPr>
          <a:lstStyle/>
          <a:p>
            <a:pPr fontAlgn="base">
              <a:buFont typeface="Wingdings" pitchFamily="2" charset="2"/>
              <a:buChar char="ü"/>
            </a:pP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b="1" u="sng" dirty="0" smtClean="0">
                <a:solidFill>
                  <a:srgbClr val="990000"/>
                </a:solidFill>
              </a:rPr>
              <a:t/>
            </a:r>
            <a:br>
              <a:rPr lang="pl-PL" b="1" u="sng" dirty="0" smtClean="0">
                <a:solidFill>
                  <a:srgbClr val="990000"/>
                </a:solidFill>
              </a:rPr>
            </a:br>
            <a:r>
              <a:rPr lang="pl-PL" dirty="0" smtClean="0"/>
              <a:t/>
            </a:r>
            <a:br>
              <a:rPr lang="pl-PL" dirty="0" smtClean="0"/>
            </a:br>
            <a:r>
              <a:rPr lang="pl-PL" dirty="0" smtClean="0"/>
              <a:t>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t>
            </a:r>
            <a:br>
              <a:rPr lang="pl-PL" dirty="0" smtClean="0"/>
            </a:br>
            <a:r>
              <a:rPr lang="pl-PL" dirty="0" smtClean="0"/>
              <a:t>   </a:t>
            </a:r>
            <a:r>
              <a:rPr lang="pl-PL" sz="3200" b="1" u="sng" dirty="0" smtClean="0">
                <a:solidFill>
                  <a:srgbClr val="990000"/>
                </a:solidFill>
              </a:rPr>
              <a:t>Czas na test</a:t>
            </a:r>
            <a:br>
              <a:rPr lang="pl-PL" sz="3200" b="1" u="sng" dirty="0" smtClean="0">
                <a:solidFill>
                  <a:srgbClr val="990000"/>
                </a:solidFill>
              </a:rPr>
            </a:br>
            <a:r>
              <a:rPr lang="pl-PL" sz="3600" dirty="0" smtClean="0">
                <a:solidFill>
                  <a:srgbClr val="7030A0"/>
                </a:solidFill>
              </a:rPr>
              <a:t>Aby oswoić się z testami </a:t>
            </a:r>
            <a:br>
              <a:rPr lang="pl-PL" sz="3600" dirty="0" smtClean="0">
                <a:solidFill>
                  <a:srgbClr val="7030A0"/>
                </a:solidFill>
              </a:rPr>
            </a:br>
            <a:r>
              <a:rPr lang="pl-PL" sz="3600" dirty="0" smtClean="0">
                <a:solidFill>
                  <a:srgbClr val="7030A0"/>
                </a:solidFill>
              </a:rPr>
              <a:t>i sprawdzić swoje postępy </a:t>
            </a:r>
            <a:br>
              <a:rPr lang="pl-PL" sz="3600" dirty="0" smtClean="0">
                <a:solidFill>
                  <a:srgbClr val="7030A0"/>
                </a:solidFill>
              </a:rPr>
            </a:br>
            <a:r>
              <a:rPr lang="pl-PL" sz="3600" dirty="0" smtClean="0">
                <a:solidFill>
                  <a:srgbClr val="7030A0"/>
                </a:solidFill>
              </a:rPr>
              <a:t>w nauce, na przykład raz </a:t>
            </a:r>
            <a:br>
              <a:rPr lang="pl-PL" sz="3600" dirty="0" smtClean="0">
                <a:solidFill>
                  <a:srgbClr val="7030A0"/>
                </a:solidFill>
              </a:rPr>
            </a:br>
            <a:r>
              <a:rPr lang="pl-PL" sz="3600" dirty="0" smtClean="0">
                <a:solidFill>
                  <a:srgbClr val="7030A0"/>
                </a:solidFill>
              </a:rPr>
              <a:t>w tygodniu, </a:t>
            </a:r>
            <a:r>
              <a:rPr lang="pl-PL" sz="3600" b="1" dirty="0" smtClean="0">
                <a:solidFill>
                  <a:srgbClr val="7030A0"/>
                </a:solidFill>
              </a:rPr>
              <a:t>rozwiązujcie </a:t>
            </a:r>
            <a:br>
              <a:rPr lang="pl-PL" sz="3600" b="1" dirty="0" smtClean="0">
                <a:solidFill>
                  <a:srgbClr val="7030A0"/>
                </a:solidFill>
              </a:rPr>
            </a:br>
            <a:r>
              <a:rPr lang="pl-PL" sz="3600" b="1" dirty="0" smtClean="0">
                <a:solidFill>
                  <a:srgbClr val="7030A0"/>
                </a:solidFill>
              </a:rPr>
              <a:t>zadania z kolejnego arkusza egzaminacyjnego</a:t>
            </a:r>
            <a:r>
              <a:rPr lang="pl-PL" sz="3600" dirty="0" smtClean="0">
                <a:solidFill>
                  <a:srgbClr val="7030A0"/>
                </a:solidFill>
              </a:rPr>
              <a:t> </a:t>
            </a:r>
            <a:br>
              <a:rPr lang="pl-PL" sz="3600" dirty="0" smtClean="0">
                <a:solidFill>
                  <a:srgbClr val="7030A0"/>
                </a:solidFill>
              </a:rPr>
            </a:br>
            <a:r>
              <a:rPr lang="pl-PL" sz="3600" dirty="0" smtClean="0">
                <a:solidFill>
                  <a:srgbClr val="7030A0"/>
                </a:solidFill>
              </a:rPr>
              <a:t>z egzaminowanych przedmiotów. </a:t>
            </a:r>
            <a:endParaRPr lang="pl-PL" sz="3600" dirty="0">
              <a:solidFill>
                <a:srgbClr val="7030A0"/>
              </a:solidFill>
            </a:endParaRPr>
          </a:p>
        </p:txBody>
      </p:sp>
      <p:pic>
        <p:nvPicPr>
          <p:cNvPr id="4098" name="Picture 2" descr="C:\Users\komp\Documents\images.jpg"/>
          <p:cNvPicPr>
            <a:picLocks noChangeAspect="1" noChangeArrowheads="1"/>
          </p:cNvPicPr>
          <p:nvPr/>
        </p:nvPicPr>
        <p:blipFill>
          <a:blip r:embed="rId2"/>
          <a:srcRect/>
          <a:stretch>
            <a:fillRect/>
          </a:stretch>
        </p:blipFill>
        <p:spPr bwMode="auto">
          <a:xfrm>
            <a:off x="5643570" y="1928802"/>
            <a:ext cx="2114552" cy="293370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TotalTime>
  <Words>211</Words>
  <Application>Microsoft Office PowerPoint</Application>
  <PresentationFormat>Pokaz na ekranie (4:3)</PresentationFormat>
  <Paragraphs>45</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Przepływ</vt:lpstr>
      <vt:lpstr>Nie taki egzamin straszny,  jak o nim mówią </vt:lpstr>
      <vt:lpstr>Egzamin to wyzwanie nie tylko dla Uczniów czy Nauczycieli, ale również Rodziców, którzy martwią się o przyszłą edukację swoich dzieci. </vt:lpstr>
      <vt:lpstr>     Jak się przygotować  do Egzaminu Ósmoklasisty? </vt:lpstr>
      <vt:lpstr> Mieć dobry plan  Wiecie już, co umiecie, a czego  nie. Teraz wszystko zależy od was.  Samodzielna nauka do egzaminu wymaga planu.  Uczcie się mało (to nie żart!), ale… często i systematycznie. Najlepiej codziennie, o takiej porze, kiedy nauka przychodzi Wam najłatwiej. Ustalcie sobie czas nauki.</vt:lpstr>
      <vt:lpstr> Dziel materiał na małe porcje  Podzielcie materiał na małe  porcje. Skupcie się  przede wszystkim na tym,  co sprawia wam trudność.  Korzystajcie z podręczników i zeszytów, ale także  z własnych notatek. Pamiętaj, usystematyzowana wiedza łatwiej jest przyswajana.</vt:lpstr>
      <vt:lpstr> Efektywna nauka  Wykorzystujcie czas na naukę  jak najlepiej. Uczcie się przy biurku,  gdyż siedząca pozycja nie rozleniwia. Usuńcie  z zasięgu wzroku przedmioty, które mogłyby was rozpraszać. Wyciszcie albo schowajcie telefon.</vt:lpstr>
      <vt:lpstr> Utrwalajcie przez powtórki  Co jakiś czas wracajcie do tego,  co umiecie i powtarzajcie,  by utrwalić już przyswojone  wiadomości.</vt:lpstr>
      <vt:lpstr> Precz z nudą!  Nie uczcie się przez długi  czas jednego przedmiotu, ale przeplatajcie zagadnienia  z języka polskiego zadaniami z matematyki i słówkami z angielskiego tak, by nauka nie była nużąca. Nasz mózg nie męczy się, lecz nudzi. Warto dostarczać mu wciąż nowych wyzwań.</vt:lpstr>
      <vt:lpstr>                     Czas na test Aby oswoić się z testami  i sprawdzić swoje postępy  w nauce, na przykład raz  w tygodniu, rozwiązujcie  zadania z kolejnego arkusza egzaminacyjnego  z egzaminowanych przedmiotów. </vt:lpstr>
      <vt:lpstr> Nauka przez… sen  Nie zaniedbujcie snu, który jest bardzo ważny dla procesu uczenia się. To wtedy nasz mózg porządkuje to, z czym zetknął się w ciągu dnia  i (UWAGA!) lepiej to zapamiętuje.</vt:lpstr>
      <vt:lpstr> Niezbędny ruch  Ruszajcie się. Spacer, krótka  gimnastyka czy trening  to doskonała przerwa w nauce.  Nie wolno z nich rezygnować.</vt:lpstr>
      <vt:lpstr> Zdrowe kalorie  Jedzcie pełnowartościowe  posiłki. Bardzo ważne jest  śniadanie. Unikajcie cukru,  który wpływa rozleniwiająco na mózg.</vt:lpstr>
      <vt:lpstr> Napój tęgich głów  Zadbajcie o to, by na biurku  stała zawsze pełna szklanka  wody. Nasz mózg składa się  głównie z wody i to woda  jest najlepszym napojem w czasie nauki. Warto wiedzieć, że pierwszym sygnałem świadczącym  o niedostatecznej ilości elektrolitów  w organizmie jest osłabiona koncentracja.</vt:lpstr>
      <vt:lpstr> Nagroda dla wytrwałych  Nagradzajcie się za wysiłek.  Po zakończeniu nauki zróbcie  dla siebie coś miłego  i pomyślcie, że zasłużyliście.  </vt:lpstr>
      <vt:lpstr>  Dzień przed egzaminem, trochę inny     niż poprzednie  - Na dzień przed egzaminem nie ucz się już więcej. Zapamiętywanie nowego materiału zastąp ewentualnie krótką powtórką tego, co już umiesz.   - Niech będzie to dzień organizacyjno-wypoczynkowy. Usiądź spokojnie, zastanów się, co będzie ci jutro niezbędne, co może się ewentualnie przydać.  - Skompletuj i zgromadź w jednym miejscu wszystkie potrzebne przedmioty. Pamiętaj o chusteczkach higienicznych, które mogą się przydać. Sprawdź, czy masz co najmniej dwa piszące czarne długopisy. Jeśli zakładasz, że będą potrzebne, przygotuj ołówek, gumkę, przyrządy kreślarskie. Na niemal każdym egzaminie potrzebny jest też jakiś dokument potwierdzający tożsamość: dowód osobisty, legitymacja.  </vt:lpstr>
      <vt:lpstr>              - Przygotuj strój, który założysz następnego dnia. Egzamin to przecież nie tylko wiedza, którą zabłyśniesz, ale również twój wygląd i zachowanie. Strój powinien być elegancki, prosty, skromny.   - Wieczorem koniecznie się rozluźnij i odpocznij. Wyjdź na dłuższy spacer, porozmawiaj o czymś wesołym z przyjaciółmi, weź gorącą kąpiel, poczytaj dobrą książkę. Na kilka dobrych chwil oddal od siebie wszystkie myśli o egzaminie.  - Koniecznie idź wcześniej spać! Wyśpij się! Zaśnij z pozytywnym nastawieniem na jutrzejszy dzień.  - Kiedy już otworzysz oczy i zdasz sobie sprawę, że to już TEN dzień, wstań, zabierz przygotowane wcześniej rzeczy i idź na egzamin.                Powodzenia ! </vt:lpstr>
      <vt:lpstr>Rady dla Rodziców  </vt:lpstr>
      <vt:lpstr> Często Rodzice są w porównywalnym stresie w czasie egzaminów co ich dzieci. Zdarza się, że napięcie u tych pierwszych bywa nawet większe. Pamiętajmy, że stres jest zaraźliwy. Starajmy się unikać pokazywania swojego niepokoju, ponieważ przenosimy go na dzieci. Warto wprowadzić tematy rozmów, które nie dotyczą  egzaminów, najlepiej te odprężające. Na przykład zacznijcie wspólnie planować wakacje. </vt:lpstr>
      <vt:lpstr>Drogi Rodzicu!</vt:lpstr>
      <vt:lpstr> Utwierdzaj w przekonaniu, że da radę, że świetnie sobie radzi, że jest mądre. Jeśli dziecko ma wrażenie, że pierwszy dzień egzaminu poszedł kiepsko, warto mieć na uwadze, iż w stresie ocena sytuacji może być błędna. Nastaw je pozytywnie. Powiedz mu : „Jesteś dobrze przygotowany”, „Jesteś mądry, dobry w tym”, „Poradziłeś sobie już z niejednym trudnym egzaminem”, „Jesteś silny i poradzisz sobie”, „Przypomnij sobie, jak dobrze poszło ci, gdy...”, „Dobrze ci idzie”, - to powinno pomóc. Ważne jest, aby formułować takie wypowiedzi w sposób pozytywny, to znaczy unikając zaprzeczeń typu: „Nie martw się”, „Nie będzie tak źle”. Unikajmy również stwierdzeń, sloganów typu: „Weź się w garść”, „Nie rozklejaj się.”, „Nie jesteś małym dzieckiem”. </vt:lpstr>
      <vt:lpstr>      Podsumowując, Rodzicu!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 taki egzamin straszny, jak go malują  Jak się przygotować do Egzaminu Ósmoklasisty?  Cenne rady dla Uczniów i ich Rodziców </dc:title>
  <dc:creator>ADAM</dc:creator>
  <cp:lastModifiedBy>ADAM</cp:lastModifiedBy>
  <cp:revision>31</cp:revision>
  <dcterms:created xsi:type="dcterms:W3CDTF">2021-04-28T12:23:29Z</dcterms:created>
  <dcterms:modified xsi:type="dcterms:W3CDTF">2021-05-05T12:25:20Z</dcterms:modified>
</cp:coreProperties>
</file>